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258" r:id="rId4"/>
    <p:sldId id="261" r:id="rId5"/>
    <p:sldId id="262" r:id="rId6"/>
    <p:sldId id="266" r:id="rId7"/>
    <p:sldId id="263" r:id="rId8"/>
    <p:sldId id="267" r:id="rId9"/>
    <p:sldId id="269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90" r:id="rId19"/>
    <p:sldId id="287" r:id="rId20"/>
    <p:sldId id="277" r:id="rId21"/>
    <p:sldId id="278" r:id="rId22"/>
    <p:sldId id="279" r:id="rId23"/>
    <p:sldId id="280" r:id="rId24"/>
    <p:sldId id="281" r:id="rId25"/>
    <p:sldId id="265" r:id="rId26"/>
    <p:sldId id="283" r:id="rId27"/>
    <p:sldId id="285" r:id="rId28"/>
    <p:sldId id="284" r:id="rId29"/>
    <p:sldId id="282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A7A"/>
    <a:srgbClr val="32A8A2"/>
    <a:srgbClr val="F2F2F2"/>
    <a:srgbClr val="9AFCE2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208DA-FB6E-9549-99F7-8AA79DC40F69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8B045-9D3C-CA41-9926-758D1D2DE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29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B71E4-D817-4C62-AAE8-72F81AF35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ABA69-9DC1-4322-ACF4-15E71469A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371FA-37D0-46E0-AF2C-FE64C692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8843C-CDF1-44E1-BCB3-023FF1224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EEFAE-4C1A-4E78-8AC7-10AE486A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AE50-2475-4A75-8972-1C806B0E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B62A3-3F05-43E8-93AD-35AEE540D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D972-17AE-42E9-BB73-44074925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D435B-3214-42DE-A461-78EFAC48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42E9A-3BF9-49D8-B772-C1522141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C456F0-95F1-459F-9296-AA2B8CEE2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3B710-62FC-46A5-9718-66EBB54C5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8DE6F-7B32-4D84-A800-BB312DA45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D6DCD-CBFF-44E1-B57D-97E20A9E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48FFF-D9AF-46F2-9D04-0F05969C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1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7B89-8197-4BB0-9797-657F71FB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C2CB6-9BC1-4F6F-B11C-AC64B6A48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A3155-D719-45C6-82D0-D4BF28203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33227-270A-4082-9606-9B9CF028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8850C-B2B8-4701-9001-733F0E79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9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5BB5-EC07-4064-90F3-EB2F30D9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5EFD6-23CF-45FA-BC03-D47E7E3DB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23FF0-966D-4E22-95FF-E3769F06F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8EA0A-0813-452E-A765-587AD3D7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DE0D-C24A-424A-8985-117D06C3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8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4E67-CFFF-4662-B77A-4A6AB0E4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7AE56-8A8B-4150-BEE5-3E69927D0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CE845-4429-4C79-B9A7-D64391353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752DE-28FB-4C13-9A8B-A7C4C560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A6EDD-2B56-48EB-AF7A-642AFEAF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A88DA-29B7-43B8-877A-52579555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71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066D-CC37-4035-9A5D-BA5EF6FD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66DFD-0154-430B-93CA-051E6AF33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BF570-09D4-43B8-8681-AFB16356F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C8A26-4041-458D-A83B-6065657B7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BCCE4-CE55-474A-817E-C07635901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DE7D1-B365-4313-AE5A-16F8B7CE2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B216AF-C1F8-4CE7-B781-AAFEF7701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2004D2-4FF3-4508-99F6-B4D5FF78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4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EA2E-AFC3-488D-A5A6-DB3D3645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1E45A-F15F-4ED7-B047-27B73279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0C95F-0B23-4493-9E87-217D0D13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45EEC-5953-43B6-B69F-8482B068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B319D2-822F-4225-84D5-853F5FEB3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A131C-6C6D-4C30-B8F3-C510C8D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D5767-D19A-4062-94B5-96952FA7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2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4968-4A28-4E41-B3A3-8BA10D41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B1E17-215F-4B11-8ED7-D03BB769F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B6855-B378-428B-BDBB-C96D57535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1E88A-320F-4064-8D6E-4E2AE2F9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EF132-C7DF-4835-8DB0-0BE06E35A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2F900-17BA-4C70-89B8-CD66DD57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6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E8F7-762A-4169-A6D7-9907462E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DDB2B-70A9-4986-AA0A-F6352B41C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37791-A71E-477E-9C4A-3AA13B721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BFD4A-68EB-40BA-B9A4-2714DE77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CFED-83F7-41F4-A5B8-BF3BE8F1A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C8410-ACD6-423E-8F75-4EE84960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4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B0CD7-B4D2-4ADA-B5C5-F2687BBB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FB7-1763-4317-9EA9-F52F5C29B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0A020-4E62-42D0-BA94-566A2232C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6987F-44D7-4610-B730-82C12218A2A0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007A2-AE24-4D74-9E91-6E0FB0F09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2DBC1-07DE-4B57-9B55-4CA4C0B67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D15E8-D067-43B2-9FC4-283EC0BD5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6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uklamm.wixsite.com/website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CABCA0-A064-4314-9EFF-1315BA428753}"/>
              </a:ext>
            </a:extLst>
          </p:cNvPr>
          <p:cNvSpPr/>
          <p:nvPr/>
        </p:nvSpPr>
        <p:spPr>
          <a:xfrm>
            <a:off x="342609" y="174432"/>
            <a:ext cx="11639841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F5A087-2569-4688-922E-6CF02602E856}"/>
              </a:ext>
            </a:extLst>
          </p:cNvPr>
          <p:cNvGrpSpPr/>
          <p:nvPr/>
        </p:nvGrpSpPr>
        <p:grpSpPr>
          <a:xfrm>
            <a:off x="1622396" y="276838"/>
            <a:ext cx="8651871" cy="5564705"/>
            <a:chOff x="2166410" y="400050"/>
            <a:chExt cx="8156142" cy="55524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5690E-D12E-4D42-9E4B-1669D693F03F}"/>
                </a:ext>
              </a:extLst>
            </p:cNvPr>
            <p:cNvSpPr/>
            <p:nvPr/>
          </p:nvSpPr>
          <p:spPr>
            <a:xfrm>
              <a:off x="2166410" y="400050"/>
              <a:ext cx="8156142" cy="52959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348A7A">
                  <a:alpha val="4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C678B9-A137-4B24-A859-99D9048F98C9}"/>
                </a:ext>
              </a:extLst>
            </p:cNvPr>
            <p:cNvSpPr/>
            <p:nvPr/>
          </p:nvSpPr>
          <p:spPr>
            <a:xfrm>
              <a:off x="2324100" y="533401"/>
              <a:ext cx="7839075" cy="5019674"/>
            </a:xfrm>
            <a:prstGeom prst="rect">
              <a:avLst/>
            </a:prstGeom>
            <a:solidFill>
              <a:srgbClr val="9AFCE2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207DB2-E0E1-40B1-B706-21A6665F072B}"/>
                </a:ext>
              </a:extLst>
            </p:cNvPr>
            <p:cNvSpPr/>
            <p:nvPr/>
          </p:nvSpPr>
          <p:spPr>
            <a:xfrm>
              <a:off x="3046606" y="3581531"/>
              <a:ext cx="4829105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348A7A"/>
                  </a:solidFill>
                  <a:latin typeface="Bahnschrift Light" panose="020B0502040204020203" pitchFamily="34" charset="0"/>
                </a:rPr>
                <a:t>Canyoning Sud Est:</a:t>
              </a:r>
              <a:br>
                <a:rPr lang="en-US" sz="2000" b="1" dirty="0">
                  <a:solidFill>
                    <a:srgbClr val="348A7A"/>
                  </a:solidFill>
                  <a:latin typeface="Bahnschrift Light" panose="020B0502040204020203" pitchFamily="34" charset="0"/>
                </a:rPr>
              </a:br>
              <a:r>
                <a:rPr lang="en-US" sz="2000" b="1" dirty="0">
                  <a:solidFill>
                    <a:srgbClr val="348A7A"/>
                  </a:solidFill>
                  <a:latin typeface="Bahnschrift Light" panose="020B0502040204020203" pitchFamily="34" charset="0"/>
                </a:rPr>
                <a:t> </a:t>
              </a:r>
              <a:r>
                <a:rPr lang="en-US" sz="3600" b="1" u="sng" dirty="0">
                  <a:solidFill>
                    <a:srgbClr val="348A7A"/>
                  </a:solidFill>
                  <a:latin typeface="Bahnschrift Light" panose="020B0502040204020203" pitchFamily="34" charset="0"/>
                </a:rPr>
                <a:t>Canyoning Verdon</a:t>
              </a:r>
            </a:p>
            <a:p>
              <a:pPr algn="r"/>
              <a:r>
                <a:rPr lang="en-US" i="1" dirty="0">
                  <a:solidFill>
                    <a:srgbClr val="348A7A"/>
                  </a:solidFill>
                  <a:latin typeface="Bahnschrift Light" panose="020B0502040204020203" pitchFamily="34" charset="0"/>
                </a:rPr>
                <a:t>(www.canyoningverdon.fr)</a:t>
              </a:r>
            </a:p>
            <a:p>
              <a:pPr algn="r"/>
              <a:r>
                <a:rPr lang="en-US" sz="2000" b="1" dirty="0">
                  <a:solidFill>
                    <a:srgbClr val="348A7A"/>
                  </a:solidFill>
                  <a:effectLst/>
                  <a:latin typeface="Bahnschrift Light" panose="020B0502040204020203" pitchFamily="34" charset="0"/>
                </a:rPr>
                <a:t>                                                                   </a:t>
              </a:r>
              <a:br>
                <a:rPr lang="en-US" dirty="0"/>
              </a:br>
              <a:r>
                <a:rPr lang="en-US" dirty="0"/>
                <a:t>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BFA263-1FF9-42C5-9051-703FAF449E72}"/>
                </a:ext>
              </a:extLst>
            </p:cNvPr>
            <p:cNvSpPr/>
            <p:nvPr/>
          </p:nvSpPr>
          <p:spPr>
            <a:xfrm>
              <a:off x="3352800" y="4475195"/>
              <a:ext cx="5781675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br>
                <a:rPr lang="en-US" b="0" dirty="0">
                  <a:effectLst/>
                </a:rPr>
              </a:br>
              <a:br>
                <a:rPr lang="en-US" b="0" dirty="0">
                  <a:effectLst/>
                </a:rPr>
              </a:br>
              <a:r>
                <a:rPr lang="en-US" i="1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</a:rPr>
                <a:t>Digital Marketing for Small-sized businesses</a:t>
              </a:r>
              <a:endParaRPr lang="en-US" b="0" i="1" dirty="0">
                <a:solidFill>
                  <a:schemeClr val="tx2">
                    <a:lumMod val="75000"/>
                  </a:schemeClr>
                </a:solidFill>
                <a:effectLst/>
              </a:endParaRPr>
            </a:p>
            <a:p>
              <a:br>
                <a:rPr lang="en-US" dirty="0"/>
              </a:br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6204BF-3D5C-4C35-9AE8-E4E29094DC20}"/>
                </a:ext>
              </a:extLst>
            </p:cNvPr>
            <p:cNvSpPr/>
            <p:nvPr/>
          </p:nvSpPr>
          <p:spPr>
            <a:xfrm>
              <a:off x="3193753" y="657900"/>
              <a:ext cx="6315075" cy="2923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Shape 246">
              <a:extLst>
                <a:ext uri="{FF2B5EF4-FFF2-40B4-BE49-F238E27FC236}">
                  <a16:creationId xmlns:a16="http://schemas.microsoft.com/office/drawing/2014/main" id="{913F333C-A6DE-4C41-A609-7FF71B68488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5517"/>
            <a:stretch/>
          </p:blipFill>
          <p:spPr>
            <a:xfrm>
              <a:off x="3433369" y="867570"/>
              <a:ext cx="5835842" cy="2552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Shape 246">
              <a:extLst>
                <a:ext uri="{FF2B5EF4-FFF2-40B4-BE49-F238E27FC236}">
                  <a16:creationId xmlns:a16="http://schemas.microsoft.com/office/drawing/2014/main" id="{EFEE39BD-BF71-47D4-B200-317124AAFE6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70039" r="88060" b="5517"/>
            <a:stretch/>
          </p:blipFill>
          <p:spPr>
            <a:xfrm>
              <a:off x="8047854" y="3596644"/>
              <a:ext cx="1288830" cy="11292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41DF33-BBDF-4928-A1B7-C5AF2DAE5BA0}"/>
              </a:ext>
            </a:extLst>
          </p:cNvPr>
          <p:cNvSpPr txBox="1"/>
          <p:nvPr/>
        </p:nvSpPr>
        <p:spPr>
          <a:xfrm>
            <a:off x="1244145" y="5682898"/>
            <a:ext cx="9643919" cy="741709"/>
          </a:xfrm>
          <a:prstGeom prst="rect">
            <a:avLst/>
          </a:prstGeom>
          <a:solidFill>
            <a:schemeClr val="bg1"/>
          </a:solidFill>
          <a:ln w="15875">
            <a:solidFill>
              <a:srgbClr val="348A7A">
                <a:alpha val="36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48A7A"/>
                </a:solidFill>
                <a:latin typeface="Bahnschrift Light" panose="020B0502040204020203" pitchFamily="34" charset="0"/>
              </a:rPr>
              <a:t>Group 6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ahnschrift Light" panose="020B0502040204020203" pitchFamily="34" charset="0"/>
              </a:rPr>
              <a:t>GERTNER Jules, LIN Qiyao, BANERJEE Joyee, EZ-ZERROUQI Zineb, MEKA MBALLA Gabriella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76079" y="190665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4071369" y="169025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CHANNEL </a:t>
            </a:r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BENCHMARK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DCEC2B-14E9-41A7-BED4-F6D5A6A0931B}"/>
              </a:ext>
            </a:extLst>
          </p:cNvPr>
          <p:cNvGrpSpPr/>
          <p:nvPr/>
        </p:nvGrpSpPr>
        <p:grpSpPr>
          <a:xfrm>
            <a:off x="326968" y="935511"/>
            <a:ext cx="11673854" cy="3950814"/>
            <a:chOff x="265060" y="1425431"/>
            <a:chExt cx="11535558" cy="32466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91EBF1-C162-49B9-AC44-C191D08F721B}"/>
                </a:ext>
              </a:extLst>
            </p:cNvPr>
            <p:cNvSpPr/>
            <p:nvPr/>
          </p:nvSpPr>
          <p:spPr>
            <a:xfrm>
              <a:off x="8073933" y="4379407"/>
              <a:ext cx="3630525" cy="292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Source: </a:t>
              </a:r>
              <a:r>
                <a:rPr lang="en-US" sz="1400" i="1" dirty="0">
                  <a:solidFill>
                    <a:schemeClr val="tx2">
                      <a:lumMod val="50000"/>
                    </a:schemeClr>
                  </a:solidFill>
                </a:rPr>
                <a:t>Google Analytics</a:t>
              </a:r>
            </a:p>
          </p:txBody>
        </p:sp>
        <p:pic>
          <p:nvPicPr>
            <p:cNvPr id="2050" name="Picture 2" descr="https://lh4.googleusercontent.com/NQA9vXi4SZPy7lfV05IanuOQE9Ck196xfnP4FWuit5XnumQ_2H8xwSruD6V0N85zZPvXtkXNxzKm6WOJkvuyQGd8ou6M9FHJxMNSK7SSvI4k6XbldlKgSyLBXiUVP138pAG8Z0CAZB4">
              <a:extLst>
                <a:ext uri="{FF2B5EF4-FFF2-40B4-BE49-F238E27FC236}">
                  <a16:creationId xmlns:a16="http://schemas.microsoft.com/office/drawing/2014/main" id="{6ED26E33-61EF-4B68-863B-D5FAFC216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968" y="1425431"/>
              <a:ext cx="11473650" cy="2919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Shape 325">
              <a:extLst>
                <a:ext uri="{FF2B5EF4-FFF2-40B4-BE49-F238E27FC236}">
                  <a16:creationId xmlns:a16="http://schemas.microsoft.com/office/drawing/2014/main" id="{1F877595-D24D-428A-947D-A216D97D1A88}"/>
                </a:ext>
              </a:extLst>
            </p:cNvPr>
            <p:cNvSpPr/>
            <p:nvPr/>
          </p:nvSpPr>
          <p:spPr>
            <a:xfrm>
              <a:off x="276079" y="3892290"/>
              <a:ext cx="6444856" cy="452190"/>
            </a:xfrm>
            <a:prstGeom prst="rect">
              <a:avLst/>
            </a:prstGeom>
            <a:noFill/>
            <a:ln w="444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25">
              <a:extLst>
                <a:ext uri="{FF2B5EF4-FFF2-40B4-BE49-F238E27FC236}">
                  <a16:creationId xmlns:a16="http://schemas.microsoft.com/office/drawing/2014/main" id="{35B7A904-1741-4BEE-A566-877D96749415}"/>
                </a:ext>
              </a:extLst>
            </p:cNvPr>
            <p:cNvSpPr/>
            <p:nvPr/>
          </p:nvSpPr>
          <p:spPr>
            <a:xfrm>
              <a:off x="265060" y="2522711"/>
              <a:ext cx="11535558" cy="452190"/>
            </a:xfrm>
            <a:prstGeom prst="rect">
              <a:avLst/>
            </a:prstGeom>
            <a:noFill/>
            <a:ln w="444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671100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III. DIGITAL ANALYTICS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30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98488" y="190665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3687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IV. DIGITAL REACH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769002" y="155887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ORGANIC SEARCH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Shape 363">
            <a:extLst>
              <a:ext uri="{FF2B5EF4-FFF2-40B4-BE49-F238E27FC236}">
                <a16:creationId xmlns:a16="http://schemas.microsoft.com/office/drawing/2014/main" id="{596A1947-2940-41E8-9F96-500095B280AE}"/>
              </a:ext>
            </a:extLst>
          </p:cNvPr>
          <p:cNvSpPr txBox="1"/>
          <p:nvPr/>
        </p:nvSpPr>
        <p:spPr>
          <a:xfrm>
            <a:off x="3705469" y="702627"/>
            <a:ext cx="6191055" cy="122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Organic traffic → </a:t>
            </a:r>
            <a:r>
              <a:rPr lang="en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Primary source of traffic</a:t>
            </a:r>
            <a:endParaRPr sz="1600" b="1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Local and seasonal business → </a:t>
            </a:r>
            <a:r>
              <a:rPr lang="en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Specific researches </a:t>
            </a:r>
            <a:endParaRPr sz="1600" b="1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Search Console queries → </a:t>
            </a:r>
            <a:r>
              <a:rPr lang="en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Activation of Google Search Console queries and link it to Google Analytics</a:t>
            </a:r>
            <a:endParaRPr sz="1600" b="1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AF216E-EC67-4386-8F4A-70878B8F6933}"/>
              </a:ext>
            </a:extLst>
          </p:cNvPr>
          <p:cNvGrpSpPr/>
          <p:nvPr/>
        </p:nvGrpSpPr>
        <p:grpSpPr>
          <a:xfrm>
            <a:off x="453570" y="755217"/>
            <a:ext cx="3162602" cy="2907094"/>
            <a:chOff x="453570" y="755217"/>
            <a:chExt cx="3162602" cy="2907094"/>
          </a:xfrm>
        </p:grpSpPr>
        <p:grpSp>
          <p:nvGrpSpPr>
            <p:cNvPr id="25" name="Shape 356">
              <a:extLst>
                <a:ext uri="{FF2B5EF4-FFF2-40B4-BE49-F238E27FC236}">
                  <a16:creationId xmlns:a16="http://schemas.microsoft.com/office/drawing/2014/main" id="{0EBA0B59-1A26-460D-8875-EFF60522CBA3}"/>
                </a:ext>
              </a:extLst>
            </p:cNvPr>
            <p:cNvGrpSpPr/>
            <p:nvPr/>
          </p:nvGrpSpPr>
          <p:grpSpPr>
            <a:xfrm>
              <a:off x="453570" y="755217"/>
              <a:ext cx="3162602" cy="2907094"/>
              <a:chOff x="551940" y="1200580"/>
              <a:chExt cx="2707808" cy="2472517"/>
            </a:xfrm>
          </p:grpSpPr>
          <p:pic>
            <p:nvPicPr>
              <p:cNvPr id="26" name="Shape 357">
                <a:extLst>
                  <a:ext uri="{FF2B5EF4-FFF2-40B4-BE49-F238E27FC236}">
                    <a16:creationId xmlns:a16="http://schemas.microsoft.com/office/drawing/2014/main" id="{4A810313-4A84-4DC2-A178-6C5859D47445}"/>
                  </a:ext>
                </a:extLst>
              </p:cNvPr>
              <p:cNvPicPr preferRelativeResize="0"/>
              <p:nvPr/>
            </p:nvPicPr>
            <p:blipFill rotWithShape="1">
              <a:blip r:embed="rId3"/>
              <a:srcRect l="1357" r="1687" b="2486"/>
              <a:stretch/>
            </p:blipFill>
            <p:spPr>
              <a:xfrm>
                <a:off x="578012" y="1493221"/>
                <a:ext cx="2681736" cy="2179876"/>
              </a:xfrm>
              <a:prstGeom prst="rect">
                <a:avLst/>
              </a:prstGeom>
              <a:solidFill>
                <a:srgbClr val="32A8A2">
                  <a:alpha val="99000"/>
                </a:srgbClr>
              </a:solidFill>
              <a:ln>
                <a:noFill/>
              </a:ln>
            </p:spPr>
          </p:pic>
          <p:sp>
            <p:nvSpPr>
              <p:cNvPr id="29" name="Shape 358">
                <a:extLst>
                  <a:ext uri="{FF2B5EF4-FFF2-40B4-BE49-F238E27FC236}">
                    <a16:creationId xmlns:a16="http://schemas.microsoft.com/office/drawing/2014/main" id="{05CE2089-5BED-4EB5-B75E-F6F6F1741580}"/>
                  </a:ext>
                </a:extLst>
              </p:cNvPr>
              <p:cNvSpPr/>
              <p:nvPr/>
            </p:nvSpPr>
            <p:spPr>
              <a:xfrm>
                <a:off x="551940" y="1200580"/>
                <a:ext cx="1754100" cy="300300"/>
              </a:xfrm>
              <a:prstGeom prst="roundRect">
                <a:avLst>
                  <a:gd name="adj" fmla="val 16667"/>
                </a:avLst>
              </a:prstGeom>
              <a:solidFill>
                <a:srgbClr val="32A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bg1"/>
                    </a:solidFill>
                    <a:latin typeface="Bahnschrift Light" panose="020B0502040204020203" pitchFamily="34" charset="0"/>
                    <a:ea typeface="Calibri"/>
                    <a:cs typeface="Calibri"/>
                    <a:sym typeface="Calibri"/>
                  </a:rPr>
                  <a:t>2017</a:t>
                </a:r>
                <a:endParaRPr dirty="0">
                  <a:solidFill>
                    <a:schemeClr val="bg1"/>
                  </a:solidFill>
                  <a:latin typeface="Bahnschrift Light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" name="Shape 325">
              <a:extLst>
                <a:ext uri="{FF2B5EF4-FFF2-40B4-BE49-F238E27FC236}">
                  <a16:creationId xmlns:a16="http://schemas.microsoft.com/office/drawing/2014/main" id="{A192A01C-FB03-40CB-AD29-82559F8A5989}"/>
                </a:ext>
              </a:extLst>
            </p:cNvPr>
            <p:cNvSpPr/>
            <p:nvPr/>
          </p:nvSpPr>
          <p:spPr>
            <a:xfrm>
              <a:off x="1244232" y="2752731"/>
              <a:ext cx="422899" cy="283703"/>
            </a:xfrm>
            <a:prstGeom prst="rect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2A4FEFA-8720-4406-BA34-0FF673313752}"/>
                </a:ext>
              </a:extLst>
            </p:cNvPr>
            <p:cNvCxnSpPr/>
            <p:nvPr/>
          </p:nvCxnSpPr>
          <p:spPr>
            <a:xfrm>
              <a:off x="1667131" y="2915372"/>
              <a:ext cx="761744" cy="0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BE3689-65C0-4272-8669-9EAB2218754A}"/>
                </a:ext>
              </a:extLst>
            </p:cNvPr>
            <p:cNvSpPr/>
            <p:nvPr/>
          </p:nvSpPr>
          <p:spPr>
            <a:xfrm>
              <a:off x="2473202" y="2612578"/>
              <a:ext cx="857250" cy="676264"/>
            </a:xfrm>
            <a:prstGeom prst="rect">
              <a:avLst/>
            </a:prstGeom>
            <a:noFill/>
            <a:ln w="31750">
              <a:solidFill>
                <a:schemeClr val="accent6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14AE5A-17A3-482C-8B8F-700596D5ABD4}"/>
                </a:ext>
              </a:extLst>
            </p:cNvPr>
            <p:cNvSpPr txBox="1"/>
            <p:nvPr/>
          </p:nvSpPr>
          <p:spPr>
            <a:xfrm>
              <a:off x="2524911" y="2733042"/>
              <a:ext cx="879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dk1"/>
                  </a:solidFill>
                  <a:latin typeface="Bahnschrift SemiLight" panose="020B0502040204020203" pitchFamily="34" charset="0"/>
                  <a:cs typeface="Calibri"/>
                </a:rPr>
                <a:t>75.7%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F22C04-76DD-486D-81B1-630C2550221C}"/>
              </a:ext>
            </a:extLst>
          </p:cNvPr>
          <p:cNvGrpSpPr/>
          <p:nvPr/>
        </p:nvGrpSpPr>
        <p:grpSpPr>
          <a:xfrm>
            <a:off x="375665" y="3738340"/>
            <a:ext cx="3285832" cy="2838920"/>
            <a:chOff x="425440" y="3719429"/>
            <a:chExt cx="3285832" cy="2838920"/>
          </a:xfrm>
        </p:grpSpPr>
        <p:grpSp>
          <p:nvGrpSpPr>
            <p:cNvPr id="30" name="Shape 359">
              <a:extLst>
                <a:ext uri="{FF2B5EF4-FFF2-40B4-BE49-F238E27FC236}">
                  <a16:creationId xmlns:a16="http://schemas.microsoft.com/office/drawing/2014/main" id="{1CD26235-D32C-40E1-9FB7-D2B3DDE0C6E5}"/>
                </a:ext>
              </a:extLst>
            </p:cNvPr>
            <p:cNvGrpSpPr/>
            <p:nvPr/>
          </p:nvGrpSpPr>
          <p:grpSpPr>
            <a:xfrm>
              <a:off x="425440" y="3719429"/>
              <a:ext cx="3285832" cy="2838920"/>
              <a:chOff x="5676392" y="1242936"/>
              <a:chExt cx="2789733" cy="2485639"/>
            </a:xfrm>
          </p:grpSpPr>
          <p:pic>
            <p:nvPicPr>
              <p:cNvPr id="31" name="Shape 360">
                <a:extLst>
                  <a:ext uri="{FF2B5EF4-FFF2-40B4-BE49-F238E27FC236}">
                    <a16:creationId xmlns:a16="http://schemas.microsoft.com/office/drawing/2014/main" id="{0DCB0563-53C4-489B-AA2C-1710D8BD3D74}"/>
                  </a:ext>
                </a:extLst>
              </p:cNvPr>
              <p:cNvPicPr preferRelativeResize="0"/>
              <p:nvPr/>
            </p:nvPicPr>
            <p:blipFill rotWithShape="1">
              <a:blip r:embed="rId4"/>
              <a:srcRect l="1999" t="2477" r="9"/>
              <a:stretch/>
            </p:blipFill>
            <p:spPr>
              <a:xfrm>
                <a:off x="5700275" y="1548700"/>
                <a:ext cx="2765850" cy="2179875"/>
              </a:xfrm>
              <a:prstGeom prst="rect">
                <a:avLst/>
              </a:prstGeom>
              <a:solidFill>
                <a:srgbClr val="32A8A2"/>
              </a:solidFill>
              <a:ln>
                <a:noFill/>
              </a:ln>
            </p:spPr>
          </p:pic>
          <p:sp>
            <p:nvSpPr>
              <p:cNvPr id="32" name="Shape 361">
                <a:extLst>
                  <a:ext uri="{FF2B5EF4-FFF2-40B4-BE49-F238E27FC236}">
                    <a16:creationId xmlns:a16="http://schemas.microsoft.com/office/drawing/2014/main" id="{8FE94FAD-5C25-42AC-81EE-723BD4A35168}"/>
                  </a:ext>
                </a:extLst>
              </p:cNvPr>
              <p:cNvSpPr/>
              <p:nvPr/>
            </p:nvSpPr>
            <p:spPr>
              <a:xfrm>
                <a:off x="5676392" y="1242936"/>
                <a:ext cx="1754100" cy="300300"/>
              </a:xfrm>
              <a:prstGeom prst="roundRect">
                <a:avLst>
                  <a:gd name="adj" fmla="val 16667"/>
                </a:avLst>
              </a:prstGeom>
              <a:solidFill>
                <a:srgbClr val="32A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dirty="0">
                    <a:solidFill>
                      <a:schemeClr val="bg1"/>
                    </a:solidFill>
                    <a:latin typeface="Bahnschrift Light" panose="020B0502040204020203" pitchFamily="34" charset="0"/>
                    <a:cs typeface="Calibri"/>
                    <a:sym typeface="Calibri"/>
                  </a:rPr>
                  <a:t>2016 </a:t>
                </a:r>
                <a:endParaRPr dirty="0">
                  <a:solidFill>
                    <a:schemeClr val="bg1"/>
                  </a:solidFill>
                  <a:latin typeface="Bahnschrift Light" panose="020B0502040204020203" pitchFamily="34" charset="0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Shape 325">
              <a:extLst>
                <a:ext uri="{FF2B5EF4-FFF2-40B4-BE49-F238E27FC236}">
                  <a16:creationId xmlns:a16="http://schemas.microsoft.com/office/drawing/2014/main" id="{2F379D13-4579-4AD4-AF08-BD4C538FE507}"/>
                </a:ext>
              </a:extLst>
            </p:cNvPr>
            <p:cNvSpPr/>
            <p:nvPr/>
          </p:nvSpPr>
          <p:spPr>
            <a:xfrm>
              <a:off x="1244232" y="5678334"/>
              <a:ext cx="422899" cy="283703"/>
            </a:xfrm>
            <a:prstGeom prst="rect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4B41E73-CDEA-4737-ABC6-14B093576036}"/>
                </a:ext>
              </a:extLst>
            </p:cNvPr>
            <p:cNvCxnSpPr/>
            <p:nvPr/>
          </p:nvCxnSpPr>
          <p:spPr>
            <a:xfrm>
              <a:off x="1667131" y="5820185"/>
              <a:ext cx="761744" cy="0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421B20-B414-4161-ADC9-74E51BE162A7}"/>
                </a:ext>
              </a:extLst>
            </p:cNvPr>
            <p:cNvSpPr/>
            <p:nvPr/>
          </p:nvSpPr>
          <p:spPr>
            <a:xfrm>
              <a:off x="2453737" y="5539539"/>
              <a:ext cx="857250" cy="676264"/>
            </a:xfrm>
            <a:prstGeom prst="rect">
              <a:avLst/>
            </a:prstGeom>
            <a:noFill/>
            <a:ln w="31750">
              <a:solidFill>
                <a:schemeClr val="accent6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2A98C1-2C10-4BB1-A405-86BE87296C72}"/>
                </a:ext>
              </a:extLst>
            </p:cNvPr>
            <p:cNvSpPr txBox="1"/>
            <p:nvPr/>
          </p:nvSpPr>
          <p:spPr>
            <a:xfrm>
              <a:off x="2462005" y="5648158"/>
              <a:ext cx="879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dk1"/>
                  </a:solidFill>
                  <a:latin typeface="Bahnschrift SemiLight" panose="020B0502040204020203" pitchFamily="34" charset="0"/>
                  <a:cs typeface="Calibri"/>
                </a:rPr>
                <a:t>74.5%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AA65BF-E68E-46B8-BD28-B62CC07B36D1}"/>
              </a:ext>
            </a:extLst>
          </p:cNvPr>
          <p:cNvGrpSpPr/>
          <p:nvPr/>
        </p:nvGrpSpPr>
        <p:grpSpPr>
          <a:xfrm>
            <a:off x="3667160" y="803978"/>
            <a:ext cx="8289764" cy="2136826"/>
            <a:chOff x="3758433" y="791424"/>
            <a:chExt cx="8236902" cy="2528755"/>
          </a:xfrm>
        </p:grpSpPr>
        <p:grpSp>
          <p:nvGrpSpPr>
            <p:cNvPr id="36" name="Shape 368">
              <a:extLst>
                <a:ext uri="{FF2B5EF4-FFF2-40B4-BE49-F238E27FC236}">
                  <a16:creationId xmlns:a16="http://schemas.microsoft.com/office/drawing/2014/main" id="{1352A949-31E1-4837-B548-60C6AC7CB984}"/>
                </a:ext>
              </a:extLst>
            </p:cNvPr>
            <p:cNvGrpSpPr/>
            <p:nvPr/>
          </p:nvGrpSpPr>
          <p:grpSpPr>
            <a:xfrm>
              <a:off x="3758433" y="1962024"/>
              <a:ext cx="8236902" cy="1358155"/>
              <a:chOff x="3223391" y="1890501"/>
              <a:chExt cx="5712251" cy="771149"/>
            </a:xfrm>
          </p:grpSpPr>
          <p:pic>
            <p:nvPicPr>
              <p:cNvPr id="37" name="Shape 369">
                <a:extLst>
                  <a:ext uri="{FF2B5EF4-FFF2-40B4-BE49-F238E27FC236}">
                    <a16:creationId xmlns:a16="http://schemas.microsoft.com/office/drawing/2014/main" id="{6DAC47ED-D1E3-4D97-BC66-951F629B0E43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1157" b="26035"/>
              <a:stretch/>
            </p:blipFill>
            <p:spPr>
              <a:xfrm>
                <a:off x="3223391" y="1890501"/>
                <a:ext cx="5712251" cy="755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38" name="Shape 370">
                <a:extLst>
                  <a:ext uri="{FF2B5EF4-FFF2-40B4-BE49-F238E27FC236}">
                    <a16:creationId xmlns:a16="http://schemas.microsoft.com/office/drawing/2014/main" id="{5F7717B1-9134-4B80-B138-6F05FE2690A0}"/>
                  </a:ext>
                </a:extLst>
              </p:cNvPr>
              <p:cNvSpPr/>
              <p:nvPr/>
            </p:nvSpPr>
            <p:spPr>
              <a:xfrm>
                <a:off x="5052950" y="2178350"/>
                <a:ext cx="687300" cy="483300"/>
              </a:xfrm>
              <a:prstGeom prst="rect">
                <a:avLst/>
              </a:prstGeom>
              <a:noFill/>
              <a:ln w="19050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Shape 325">
              <a:extLst>
                <a:ext uri="{FF2B5EF4-FFF2-40B4-BE49-F238E27FC236}">
                  <a16:creationId xmlns:a16="http://schemas.microsoft.com/office/drawing/2014/main" id="{09A650B0-8FE2-45DB-9D4C-9547953C9709}"/>
                </a:ext>
              </a:extLst>
            </p:cNvPr>
            <p:cNvSpPr/>
            <p:nvPr/>
          </p:nvSpPr>
          <p:spPr>
            <a:xfrm>
              <a:off x="6386167" y="2437637"/>
              <a:ext cx="1001504" cy="839830"/>
            </a:xfrm>
            <a:prstGeom prst="rect">
              <a:avLst/>
            </a:prstGeom>
            <a:noFill/>
            <a:ln w="635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BAB9403-2024-42DE-9BED-9D2A277DD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7671" y="1599904"/>
              <a:ext cx="2485341" cy="869083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832B690-E5C0-497F-8CED-2DD1BD53AF05}"/>
                </a:ext>
              </a:extLst>
            </p:cNvPr>
            <p:cNvSpPr/>
            <p:nvPr/>
          </p:nvSpPr>
          <p:spPr>
            <a:xfrm>
              <a:off x="9868017" y="791424"/>
              <a:ext cx="2103783" cy="1068811"/>
            </a:xfrm>
            <a:prstGeom prst="rect">
              <a:avLst/>
            </a:prstGeom>
            <a:noFill/>
            <a:ln w="31750">
              <a:solidFill>
                <a:schemeClr val="accent1">
                  <a:lumMod val="60000"/>
                  <a:lumOff val="4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EE1D39-27F0-4E54-BC83-36B8F0726ABA}"/>
                </a:ext>
              </a:extLst>
            </p:cNvPr>
            <p:cNvSpPr txBox="1"/>
            <p:nvPr/>
          </p:nvSpPr>
          <p:spPr>
            <a:xfrm>
              <a:off x="9889950" y="803319"/>
              <a:ext cx="20884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solidFill>
                    <a:schemeClr val="dk1"/>
                  </a:solidFill>
                  <a:latin typeface="Bahnschrift SemiLight" panose="020B0502040204020203" pitchFamily="34" charset="0"/>
                  <a:cs typeface="Calibri"/>
                </a:rPr>
                <a:t>New Users: </a:t>
              </a:r>
              <a:r>
                <a:rPr lang="en-US" dirty="0">
                  <a:solidFill>
                    <a:schemeClr val="dk1"/>
                  </a:solidFill>
                  <a:latin typeface="Bahnschrift SemiLight" panose="020B0502040204020203" pitchFamily="34" charset="0"/>
                  <a:cs typeface="Calibri"/>
                </a:rPr>
                <a:t>200.41% </a:t>
              </a:r>
              <a:br>
                <a:rPr lang="en-US" dirty="0">
                  <a:solidFill>
                    <a:schemeClr val="dk1"/>
                  </a:solidFill>
                  <a:latin typeface="Bahnschrift SemiLight" panose="020B0502040204020203" pitchFamily="34" charset="0"/>
                  <a:cs typeface="Calibri"/>
                </a:rPr>
              </a:br>
              <a:r>
                <a:rPr lang="en-US" dirty="0">
                  <a:solidFill>
                    <a:schemeClr val="dk1"/>
                  </a:solidFill>
                  <a:latin typeface="Bahnschrift SemiLight" panose="020B0502040204020203" pitchFamily="34" charset="0"/>
                  <a:cs typeface="Calibri"/>
                </a:rPr>
                <a:t>(17,643 vs 5,873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E00BE2-E744-4CC8-8EC3-032C1ED26871}"/>
              </a:ext>
            </a:extLst>
          </p:cNvPr>
          <p:cNvGrpSpPr/>
          <p:nvPr/>
        </p:nvGrpSpPr>
        <p:grpSpPr>
          <a:xfrm>
            <a:off x="3656312" y="2967295"/>
            <a:ext cx="8300612" cy="3582862"/>
            <a:chOff x="3651981" y="3053838"/>
            <a:chExt cx="8382781" cy="3548458"/>
          </a:xfrm>
        </p:grpSpPr>
        <p:pic>
          <p:nvPicPr>
            <p:cNvPr id="35" name="Shape 364">
              <a:extLst>
                <a:ext uri="{FF2B5EF4-FFF2-40B4-BE49-F238E27FC236}">
                  <a16:creationId xmlns:a16="http://schemas.microsoft.com/office/drawing/2014/main" id="{3A275360-59A0-4527-A873-654351E66E9F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67881" y="3053838"/>
              <a:ext cx="8366881" cy="3548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Shape 365">
              <a:extLst>
                <a:ext uri="{FF2B5EF4-FFF2-40B4-BE49-F238E27FC236}">
                  <a16:creationId xmlns:a16="http://schemas.microsoft.com/office/drawing/2014/main" id="{CC0AD134-39E6-44A1-BDD2-EBAF3313A61B}"/>
                </a:ext>
              </a:extLst>
            </p:cNvPr>
            <p:cNvSpPr txBox="1"/>
            <p:nvPr/>
          </p:nvSpPr>
          <p:spPr>
            <a:xfrm>
              <a:off x="3662936" y="5885341"/>
              <a:ext cx="8188043" cy="6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3D85C6"/>
                  </a:solidFill>
                  <a:latin typeface="Bahnschrift SemiLight" panose="020B0502040204020203" pitchFamily="34" charset="0"/>
                </a:rPr>
                <a:t>Canyoning Nice</a:t>
              </a:r>
              <a:r>
                <a:rPr lang="en" dirty="0">
                  <a:latin typeface="Bahnschrift SemiLight" panose="020B0502040204020203" pitchFamily="34" charset="0"/>
                </a:rPr>
                <a:t> - </a:t>
              </a:r>
              <a:r>
                <a:rPr lang="en" dirty="0">
                  <a:solidFill>
                    <a:srgbClr val="CC0000"/>
                  </a:solidFill>
                  <a:latin typeface="Bahnschrift SemiLight" panose="020B0502040204020203" pitchFamily="34" charset="0"/>
                </a:rPr>
                <a:t>Canyoning Verdon</a:t>
              </a:r>
              <a:r>
                <a:rPr lang="en" dirty="0">
                  <a:latin typeface="Bahnschrift SemiLight" panose="020B0502040204020203" pitchFamily="34" charset="0"/>
                </a:rPr>
                <a:t> - </a:t>
              </a:r>
              <a:r>
                <a:rPr lang="en" dirty="0">
                  <a:solidFill>
                    <a:schemeClr val="accent4">
                      <a:lumMod val="75000"/>
                    </a:schemeClr>
                  </a:solidFill>
                  <a:latin typeface="Bahnschrift SemiLight" panose="020B0502040204020203" pitchFamily="34" charset="0"/>
                </a:rPr>
                <a:t>Canyoning Castellane-</a:t>
              </a:r>
              <a:r>
                <a:rPr lang="en" dirty="0">
                  <a:solidFill>
                    <a:srgbClr val="6AA84F"/>
                  </a:solidFill>
                  <a:latin typeface="Bahnschrift SemiLight" panose="020B0502040204020203" pitchFamily="34" charset="0"/>
                </a:rPr>
                <a:t>Via Ferrata Verdon </a:t>
              </a:r>
              <a:r>
                <a:rPr lang="en" dirty="0">
                  <a:latin typeface="Bahnschrift SemiLight" panose="020B0502040204020203" pitchFamily="34" charset="0"/>
                </a:rPr>
                <a:t>- </a:t>
              </a:r>
              <a:r>
                <a:rPr lang="en" dirty="0">
                  <a:solidFill>
                    <a:srgbClr val="A64D79"/>
                  </a:solidFill>
                  <a:latin typeface="Bahnschrift SemiLight" panose="020B0502040204020203" pitchFamily="34" charset="0"/>
                </a:rPr>
                <a:t>Canyoning Gorges du Verdon</a:t>
              </a:r>
              <a:endParaRPr dirty="0">
                <a:solidFill>
                  <a:srgbClr val="A64D79"/>
                </a:solidFill>
                <a:latin typeface="Bahnschrift SemiLight" panose="020B0502040204020203" pitchFamily="34" charset="0"/>
              </a:endParaRPr>
            </a:p>
          </p:txBody>
        </p:sp>
        <p:pic>
          <p:nvPicPr>
            <p:cNvPr id="50" name="Shape 364">
              <a:extLst>
                <a:ext uri="{FF2B5EF4-FFF2-40B4-BE49-F238E27FC236}">
                  <a16:creationId xmlns:a16="http://schemas.microsoft.com/office/drawing/2014/main" id="{D9CCA5EE-2A76-4789-A204-2D67824C8FA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64900" r="85448" b="14568"/>
            <a:stretch/>
          </p:blipFill>
          <p:spPr>
            <a:xfrm>
              <a:off x="3651981" y="5043862"/>
              <a:ext cx="1369456" cy="1007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941E0CD3-F1D7-4A95-800D-A2A17BA834AD}"/>
              </a:ext>
            </a:extLst>
          </p:cNvPr>
          <p:cNvSpPr/>
          <p:nvPr/>
        </p:nvSpPr>
        <p:spPr>
          <a:xfrm>
            <a:off x="9716512" y="6361839"/>
            <a:ext cx="2278822" cy="240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3749214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98488" y="190665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3687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IV. DIGITAL REACH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769002" y="155887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ORGANIC SEARCH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Shape 389">
            <a:extLst>
              <a:ext uri="{FF2B5EF4-FFF2-40B4-BE49-F238E27FC236}">
                <a16:creationId xmlns:a16="http://schemas.microsoft.com/office/drawing/2014/main" id="{5B138186-637C-494D-AA50-DE5255662D3B}"/>
              </a:ext>
            </a:extLst>
          </p:cNvPr>
          <p:cNvSpPr/>
          <p:nvPr/>
        </p:nvSpPr>
        <p:spPr>
          <a:xfrm>
            <a:off x="9103494" y="1267518"/>
            <a:ext cx="2891840" cy="502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solidFill>
                  <a:srgbClr val="348A7A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Top google trends for summer 2017:</a:t>
            </a:r>
            <a:endParaRPr sz="2000" b="1" u="sng" dirty="0">
              <a:solidFill>
                <a:srgbClr val="348A7A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4254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Canyoning 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4254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Canyoning France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4254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Gorges du Verdon</a:t>
            </a:r>
          </a:p>
          <a:p>
            <a:pPr marL="457200" marR="0" lvl="0" indent="-317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endParaRPr lang="en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07000"/>
              </a:lnSpc>
            </a:pPr>
            <a:r>
              <a:rPr lang="en" sz="2000" b="1" u="sng" dirty="0">
                <a:solidFill>
                  <a:srgbClr val="348A7A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Top specific Google trends for Summer 2017:</a:t>
            </a:r>
            <a:endParaRPr sz="2000" b="1" u="sng" dirty="0">
              <a:solidFill>
                <a:srgbClr val="348A7A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4254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Canyoning Castellane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4254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Canyoning Verdon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4254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Canyoning Gorges du Verdon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4254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Via Ferrata Verdon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53" name="Shape 391">
            <a:extLst>
              <a:ext uri="{FF2B5EF4-FFF2-40B4-BE49-F238E27FC236}">
                <a16:creationId xmlns:a16="http://schemas.microsoft.com/office/drawing/2014/main" id="{6ECC2CE8-7930-4BA1-A9AE-819E4440031E}"/>
              </a:ext>
            </a:extLst>
          </p:cNvPr>
          <p:cNvSpPr/>
          <p:nvPr/>
        </p:nvSpPr>
        <p:spPr>
          <a:xfrm>
            <a:off x="341919" y="784175"/>
            <a:ext cx="1888600" cy="368879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SERP TEST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graphicFrame>
        <p:nvGraphicFramePr>
          <p:cNvPr id="54" name="Shape 392">
            <a:extLst>
              <a:ext uri="{FF2B5EF4-FFF2-40B4-BE49-F238E27FC236}">
                <a16:creationId xmlns:a16="http://schemas.microsoft.com/office/drawing/2014/main" id="{25D582ED-2A74-4F26-8D07-1382F62009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571171"/>
              </p:ext>
            </p:extLst>
          </p:nvPr>
        </p:nvGraphicFramePr>
        <p:xfrm>
          <a:off x="341919" y="1267518"/>
          <a:ext cx="8563638" cy="5156958"/>
        </p:xfrm>
        <a:graphic>
          <a:graphicData uri="http://schemas.openxmlformats.org/drawingml/2006/table">
            <a:tbl>
              <a:tblPr>
                <a:solidFill>
                  <a:srgbClr val="EBF1E8"/>
                </a:solidFill>
              </a:tblPr>
              <a:tblGrid>
                <a:gridCol w="1801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 </a:t>
                      </a:r>
                      <a:endParaRPr sz="1400" b="1" dirty="0"/>
                    </a:p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/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+mn-cs"/>
                        </a:rPr>
                        <a:t> Google.fr</a:t>
                      </a:r>
                      <a:endParaRPr sz="14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+mn-cs"/>
                        </a:rPr>
                        <a:t>Google.co.uk</a:t>
                      </a:r>
                      <a:endParaRPr sz="14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+mn-cs"/>
                        </a:rPr>
                        <a:t>Google.de??</a:t>
                      </a:r>
                      <a:endParaRPr sz="14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+mn-cs"/>
                        </a:rPr>
                        <a:t>Yahoo.com</a:t>
                      </a:r>
                      <a:endParaRPr sz="14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267">
                <a:tc>
                  <a:txBody>
                    <a:bodyPr/>
                    <a:lstStyle/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+mn-cs"/>
                        </a:rPr>
                        <a:t>Canyoning France</a:t>
                      </a:r>
                      <a:endParaRPr sz="14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7th Position</a:t>
                      </a:r>
                    </a:p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1st Page</a:t>
                      </a:r>
                      <a:endParaRPr sz="1400" b="0" i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6th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8th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2nd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2nd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0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9976">
                <a:tc>
                  <a:txBody>
                    <a:bodyPr/>
                    <a:lstStyle/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+mn-cs"/>
                        </a:rPr>
                        <a:t>Canyoning Castellane</a:t>
                      </a:r>
                      <a:endParaRPr sz="14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7th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 (video 6th)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2CE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7th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 (video 5th)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2CE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7th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 (video 5th)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2CE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7th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2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977">
                <a:tc>
                  <a:txBody>
                    <a:bodyPr/>
                    <a:lstStyle/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+mn-cs"/>
                        </a:rPr>
                        <a:t>Canyoning Verdon</a:t>
                      </a:r>
                      <a:endParaRPr sz="14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1st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1st and 2nd positio</a:t>
                      </a:r>
                      <a:r>
                        <a:rPr lang="en-US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</a:t>
                      </a:r>
                      <a:endParaRPr lang="en" sz="1400" b="0" i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1st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1st, 2nd and 10th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4495">
                <a:tc>
                  <a:txBody>
                    <a:bodyPr/>
                    <a:lstStyle/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+mn-cs"/>
                        </a:rPr>
                        <a:t>Canyoning Gorges du Verdon</a:t>
                      </a:r>
                      <a:endParaRPr sz="14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4th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2CE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3rd, 4th and 6th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2CE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3rd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2CE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1st and 10th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2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267">
                <a:tc>
                  <a:txBody>
                    <a:bodyPr/>
                    <a:lstStyle/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+mn-cs"/>
                        </a:rPr>
                        <a:t>Via ferrata Verdon</a:t>
                      </a:r>
                      <a:endParaRPr sz="14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2nd and 3rd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2nd  and 3rd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2nd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3rd and 5th position</a:t>
                      </a:r>
                    </a:p>
                    <a:p>
                      <a:pPr marL="76200" marR="7620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0" i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1st page</a:t>
                      </a:r>
                      <a:endParaRPr sz="1400" b="0" i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91425" marB="91425" anchor="b">
                    <a:lnL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FC979A5-BAA3-48BD-B998-57E1B147DC5E}"/>
              </a:ext>
            </a:extLst>
          </p:cNvPr>
          <p:cNvCxnSpPr>
            <a:cxnSpLocks/>
          </p:cNvCxnSpPr>
          <p:nvPr/>
        </p:nvCxnSpPr>
        <p:spPr>
          <a:xfrm>
            <a:off x="9103494" y="3320203"/>
            <a:ext cx="2638880" cy="0"/>
          </a:xfrm>
          <a:prstGeom prst="line">
            <a:avLst/>
          </a:prstGeom>
          <a:ln w="25400">
            <a:solidFill>
              <a:schemeClr val="accent1">
                <a:lumMod val="50000"/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4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337916" y="149544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3687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IV. DIGITAL REACH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769002" y="155887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ORGANIC SEARCH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Shape 398">
            <a:extLst>
              <a:ext uri="{FF2B5EF4-FFF2-40B4-BE49-F238E27FC236}">
                <a16:creationId xmlns:a16="http://schemas.microsoft.com/office/drawing/2014/main" id="{CB1950AB-1887-4535-B780-9A153A0BF3DD}"/>
              </a:ext>
            </a:extLst>
          </p:cNvPr>
          <p:cNvSpPr txBox="1"/>
          <p:nvPr/>
        </p:nvSpPr>
        <p:spPr>
          <a:xfrm>
            <a:off x="327852" y="1304329"/>
            <a:ext cx="4736300" cy="157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All picture have short yet descriptive alternative texts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All pictures are found easily on Google image search 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Site lacks of sitemap for images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pic>
        <p:nvPicPr>
          <p:cNvPr id="19" name="Shape 399">
            <a:extLst>
              <a:ext uri="{FF2B5EF4-FFF2-40B4-BE49-F238E27FC236}">
                <a16:creationId xmlns:a16="http://schemas.microsoft.com/office/drawing/2014/main" id="{2E3B8499-1228-4062-9260-EDCCABBF1B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071"/>
          <a:stretch/>
        </p:blipFill>
        <p:spPr>
          <a:xfrm>
            <a:off x="4354423" y="5563792"/>
            <a:ext cx="6438900" cy="885228"/>
          </a:xfrm>
          <a:prstGeom prst="rect">
            <a:avLst/>
          </a:prstGeom>
          <a:noFill/>
          <a:ln w="508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Shape 400">
            <a:extLst>
              <a:ext uri="{FF2B5EF4-FFF2-40B4-BE49-F238E27FC236}">
                <a16:creationId xmlns:a16="http://schemas.microsoft.com/office/drawing/2014/main" id="{85DC86E4-FFD3-4B5A-BDF9-5789E21915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3830" y="781351"/>
            <a:ext cx="4248291" cy="296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401">
            <a:extLst>
              <a:ext uri="{FF2B5EF4-FFF2-40B4-BE49-F238E27FC236}">
                <a16:creationId xmlns:a16="http://schemas.microsoft.com/office/drawing/2014/main" id="{1E2D7C24-ADF7-435E-90B0-641EC0D3F58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7317" y="768947"/>
            <a:ext cx="3105607" cy="3898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403">
            <a:extLst>
              <a:ext uri="{FF2B5EF4-FFF2-40B4-BE49-F238E27FC236}">
                <a16:creationId xmlns:a16="http://schemas.microsoft.com/office/drawing/2014/main" id="{C7A0FCCE-54BD-473B-BF44-B6F490A56DDA}"/>
              </a:ext>
            </a:extLst>
          </p:cNvPr>
          <p:cNvSpPr/>
          <p:nvPr/>
        </p:nvSpPr>
        <p:spPr>
          <a:xfrm>
            <a:off x="292900" y="768947"/>
            <a:ext cx="4061523" cy="308489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SEO OPTIMIZATION OF PICTURES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pic>
        <p:nvPicPr>
          <p:cNvPr id="24" name="Shape 404">
            <a:extLst>
              <a:ext uri="{FF2B5EF4-FFF2-40B4-BE49-F238E27FC236}">
                <a16:creationId xmlns:a16="http://schemas.microsoft.com/office/drawing/2014/main" id="{AF0A7EB1-D3F0-4A70-A3E4-6FB601BB0FE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234" y="4157976"/>
            <a:ext cx="7551816" cy="1150526"/>
          </a:xfrm>
          <a:prstGeom prst="rect">
            <a:avLst/>
          </a:prstGeom>
          <a:noFill/>
          <a:ln w="508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" name="Shape 406">
            <a:extLst>
              <a:ext uri="{FF2B5EF4-FFF2-40B4-BE49-F238E27FC236}">
                <a16:creationId xmlns:a16="http://schemas.microsoft.com/office/drawing/2014/main" id="{163256C9-67EA-4DBC-8A17-49EF9B662260}"/>
              </a:ext>
            </a:extLst>
          </p:cNvPr>
          <p:cNvCxnSpPr>
            <a:cxnSpLocks/>
          </p:cNvCxnSpPr>
          <p:nvPr/>
        </p:nvCxnSpPr>
        <p:spPr>
          <a:xfrm flipV="1">
            <a:off x="8138891" y="4667250"/>
            <a:ext cx="2157634" cy="875753"/>
          </a:xfrm>
          <a:prstGeom prst="straightConnector1">
            <a:avLst/>
          </a:prstGeom>
          <a:noFill/>
          <a:ln w="60325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Shape 406">
            <a:extLst>
              <a:ext uri="{FF2B5EF4-FFF2-40B4-BE49-F238E27FC236}">
                <a16:creationId xmlns:a16="http://schemas.microsoft.com/office/drawing/2014/main" id="{E43FCCC4-0034-4C1D-8A98-FC867A225E3C}"/>
              </a:ext>
            </a:extLst>
          </p:cNvPr>
          <p:cNvCxnSpPr>
            <a:cxnSpLocks/>
          </p:cNvCxnSpPr>
          <p:nvPr/>
        </p:nvCxnSpPr>
        <p:spPr>
          <a:xfrm flipV="1">
            <a:off x="5144728" y="3746204"/>
            <a:ext cx="951272" cy="408175"/>
          </a:xfrm>
          <a:prstGeom prst="straightConnector1">
            <a:avLst/>
          </a:prstGeom>
          <a:noFill/>
          <a:ln w="60325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299B622-C60A-408D-B8F2-D5C6BD5CEFB0}"/>
              </a:ext>
            </a:extLst>
          </p:cNvPr>
          <p:cNvSpPr/>
          <p:nvPr/>
        </p:nvSpPr>
        <p:spPr>
          <a:xfrm>
            <a:off x="6181196" y="3814314"/>
            <a:ext cx="2652637" cy="269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www.canyoningverdon.fr</a:t>
            </a:r>
          </a:p>
        </p:txBody>
      </p:sp>
    </p:spTree>
    <p:extLst>
      <p:ext uri="{BB962C8B-B14F-4D97-AF65-F5344CB8AC3E}">
        <p14:creationId xmlns:p14="http://schemas.microsoft.com/office/powerpoint/2010/main" val="1674210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337916" y="149544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3687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IV. DIGITAL REACH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769002" y="155887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ORGANIC SEARCH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Shape 403">
            <a:extLst>
              <a:ext uri="{FF2B5EF4-FFF2-40B4-BE49-F238E27FC236}">
                <a16:creationId xmlns:a16="http://schemas.microsoft.com/office/drawing/2014/main" id="{C7A0FCCE-54BD-473B-BF44-B6F490A56DDA}"/>
              </a:ext>
            </a:extLst>
          </p:cNvPr>
          <p:cNvSpPr/>
          <p:nvPr/>
        </p:nvSpPr>
        <p:spPr>
          <a:xfrm>
            <a:off x="292900" y="768947"/>
            <a:ext cx="2574125" cy="285483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SEO OPTIMIZATION 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F5FEF-AEDC-4C9E-B3D1-479FDEDD5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5" r="1797" b="8390"/>
          <a:stretch/>
        </p:blipFill>
        <p:spPr>
          <a:xfrm>
            <a:off x="283568" y="1130516"/>
            <a:ext cx="11770637" cy="548373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299B622-C60A-408D-B8F2-D5C6BD5CEFB0}"/>
              </a:ext>
            </a:extLst>
          </p:cNvPr>
          <p:cNvSpPr/>
          <p:nvPr/>
        </p:nvSpPr>
        <p:spPr>
          <a:xfrm>
            <a:off x="8860269" y="6313254"/>
            <a:ext cx="2652637" cy="269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www.canyoningverdon.fr</a:t>
            </a:r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B06D2E-82E5-43E7-B129-4B573BCA9BB8}"/>
              </a:ext>
            </a:extLst>
          </p:cNvPr>
          <p:cNvSpPr txBox="1"/>
          <p:nvPr/>
        </p:nvSpPr>
        <p:spPr>
          <a:xfrm>
            <a:off x="2438401" y="1468805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Title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276B55-48E1-48A4-85DB-C9669655FCB0}"/>
              </a:ext>
            </a:extLst>
          </p:cNvPr>
          <p:cNvSpPr txBox="1"/>
          <p:nvPr/>
        </p:nvSpPr>
        <p:spPr>
          <a:xfrm>
            <a:off x="8420100" y="2024007"/>
            <a:ext cx="11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Keywords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F86C1-BD30-45AA-AE73-130386467647}"/>
              </a:ext>
            </a:extLst>
          </p:cNvPr>
          <p:cNvSpPr txBox="1"/>
          <p:nvPr/>
        </p:nvSpPr>
        <p:spPr>
          <a:xfrm>
            <a:off x="2588559" y="3561644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H1 Heading</a:t>
            </a:r>
          </a:p>
        </p:txBody>
      </p:sp>
    </p:spTree>
    <p:extLst>
      <p:ext uri="{BB962C8B-B14F-4D97-AF65-F5344CB8AC3E}">
        <p14:creationId xmlns:p14="http://schemas.microsoft.com/office/powerpoint/2010/main" val="156189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337916" y="149544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3687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IV. DIGITAL REACH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769002" y="155887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REFERALLS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Shape 403">
            <a:extLst>
              <a:ext uri="{FF2B5EF4-FFF2-40B4-BE49-F238E27FC236}">
                <a16:creationId xmlns:a16="http://schemas.microsoft.com/office/drawing/2014/main" id="{C7A0FCCE-54BD-473B-BF44-B6F490A56DDA}"/>
              </a:ext>
            </a:extLst>
          </p:cNvPr>
          <p:cNvSpPr/>
          <p:nvPr/>
        </p:nvSpPr>
        <p:spPr>
          <a:xfrm>
            <a:off x="469625" y="820867"/>
            <a:ext cx="4061523" cy="308489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100%  Bounce Rate Spam Bots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AB4D18B-6098-4BB9-B8E0-19E8BB9D5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593502"/>
              </p:ext>
            </p:extLst>
          </p:nvPr>
        </p:nvGraphicFramePr>
        <p:xfrm>
          <a:off x="485775" y="1242298"/>
          <a:ext cx="5234176" cy="5169881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3860209">
                  <a:extLst>
                    <a:ext uri="{9D8B030D-6E8A-4147-A177-3AD203B41FA5}">
                      <a16:colId xmlns:a16="http://schemas.microsoft.com/office/drawing/2014/main" val="3307338673"/>
                    </a:ext>
                  </a:extLst>
                </a:gridCol>
                <a:gridCol w="1373967">
                  <a:extLst>
                    <a:ext uri="{9D8B030D-6E8A-4147-A177-3AD203B41FA5}">
                      <a16:colId xmlns:a16="http://schemas.microsoft.com/office/drawing/2014/main" val="3863869740"/>
                    </a:ext>
                  </a:extLst>
                </a:gridCol>
              </a:tblGrid>
              <a:tr h="5808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Bahnschrift SemiLight" panose="020B0502040204020203" pitchFamily="34" charset="0"/>
                        </a:rPr>
                        <a:t>Rank. Page name</a:t>
                      </a:r>
                      <a:endParaRPr lang="en-US" sz="1600" b="1" kern="1200" dirty="0">
                        <a:solidFill>
                          <a:srgbClr val="C00000"/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64945" marR="64945" marT="64945" marB="6494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Bahnschrift SemiLight" panose="020B0502040204020203" pitchFamily="34" charset="0"/>
                        </a:rPr>
                        <a:t>Users</a:t>
                      </a:r>
                      <a:endParaRPr lang="en-US" sz="1600" b="1" kern="1200" dirty="0">
                        <a:solidFill>
                          <a:srgbClr val="C00000"/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64945" marR="64945" marT="64945" marB="64945"/>
                </a:tc>
                <a:extLst>
                  <a:ext uri="{0D108BD9-81ED-4DB2-BD59-A6C34878D82A}">
                    <a16:rowId xmlns:a16="http://schemas.microsoft.com/office/drawing/2014/main" val="167776450"/>
                  </a:ext>
                </a:extLst>
              </a:tr>
              <a:tr h="532725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u="none" strike="noStrike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1.semalt.semalt.com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4945" marR="64945" marT="64945" marB="64945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908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945" marR="64945" marT="64945" marB="64945"/>
                </a:tc>
                <a:extLst>
                  <a:ext uri="{0D108BD9-81ED-4DB2-BD59-A6C34878D82A}">
                    <a16:rowId xmlns:a16="http://schemas.microsoft.com/office/drawing/2014/main" val="3671679738"/>
                  </a:ext>
                </a:extLst>
              </a:tr>
              <a:tr h="5808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7.buttons-for-websites.com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4945" marR="64945" marT="64945" marB="64945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433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945" marR="64945" marT="64945" marB="64945"/>
                </a:tc>
                <a:extLst>
                  <a:ext uri="{0D108BD9-81ED-4DB2-BD59-A6C34878D82A}">
                    <a16:rowId xmlns:a16="http://schemas.microsoft.com/office/drawing/2014/main" val="3818679867"/>
                  </a:ext>
                </a:extLst>
              </a:tr>
              <a:tr h="3665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12.success-seo.com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4945" marR="64945" marT="64945" marB="64945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185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945" marR="64945" marT="64945" marB="64945"/>
                </a:tc>
                <a:extLst>
                  <a:ext uri="{0D108BD9-81ED-4DB2-BD59-A6C34878D82A}">
                    <a16:rowId xmlns:a16="http://schemas.microsoft.com/office/drawing/2014/main" val="3439513157"/>
                  </a:ext>
                </a:extLst>
              </a:tr>
              <a:tr h="5808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14.www1.social-buttons.com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4945" marR="64945" marT="64945" marB="64945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169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945" marR="64945" marT="64945" marB="64945"/>
                </a:tc>
                <a:extLst>
                  <a:ext uri="{0D108BD9-81ED-4DB2-BD59-A6C34878D82A}">
                    <a16:rowId xmlns:a16="http://schemas.microsoft.com/office/drawing/2014/main" val="334292144"/>
                  </a:ext>
                </a:extLst>
              </a:tr>
              <a:tr h="3665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16.best-seo-offer.com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4945" marR="64945" marT="64945" marB="64945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154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945" marR="64945" marT="64945" marB="64945"/>
                </a:tc>
                <a:extLst>
                  <a:ext uri="{0D108BD9-81ED-4DB2-BD59-A6C34878D82A}">
                    <a16:rowId xmlns:a16="http://schemas.microsoft.com/office/drawing/2014/main" val="2047908404"/>
                  </a:ext>
                </a:extLst>
              </a:tr>
              <a:tr h="5808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23.buttons-for-your-website.com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4945" marR="64945" marT="64945" marB="64945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93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945" marR="64945" marT="64945" marB="64945"/>
                </a:tc>
                <a:extLst>
                  <a:ext uri="{0D108BD9-81ED-4DB2-BD59-A6C34878D82A}">
                    <a16:rowId xmlns:a16="http://schemas.microsoft.com/office/drawing/2014/main" val="1735189100"/>
                  </a:ext>
                </a:extLst>
              </a:tr>
              <a:tr h="3665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27.rankings.analysis.com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4945" marR="64945" marT="64945" marB="64945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73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945" marR="64945" marT="64945" marB="64945"/>
                </a:tc>
                <a:extLst>
                  <a:ext uri="{0D108BD9-81ED-4DB2-BD59-A6C34878D82A}">
                    <a16:rowId xmlns:a16="http://schemas.microsoft.com/office/drawing/2014/main" val="1723290116"/>
                  </a:ext>
                </a:extLst>
              </a:tr>
              <a:tr h="3665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31.100dollarseo.com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4945" marR="64945" marT="64945" marB="64945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59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945" marR="64945" marT="64945" marB="64945"/>
                </a:tc>
                <a:extLst>
                  <a:ext uri="{0D108BD9-81ED-4DB2-BD59-A6C34878D82A}">
                    <a16:rowId xmlns:a16="http://schemas.microsoft.com/office/drawing/2014/main" val="2370014144"/>
                  </a:ext>
                </a:extLst>
              </a:tr>
              <a:tr h="79511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34.make-money-online.7makemoneyonline.com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4945" marR="64945" marT="64945" marB="64945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44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945" marR="64945" marT="64945" marB="64945"/>
                </a:tc>
                <a:extLst>
                  <a:ext uri="{0D108BD9-81ED-4DB2-BD59-A6C34878D82A}">
                    <a16:rowId xmlns:a16="http://schemas.microsoft.com/office/drawing/2014/main" val="222816264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25CE73-A32D-41E7-88B0-DD9F62C2E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499165"/>
              </p:ext>
            </p:extLst>
          </p:nvPr>
        </p:nvGraphicFramePr>
        <p:xfrm>
          <a:off x="5962650" y="1245586"/>
          <a:ext cx="5508484" cy="511382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867025">
                  <a:extLst>
                    <a:ext uri="{9D8B030D-6E8A-4147-A177-3AD203B41FA5}">
                      <a16:colId xmlns:a16="http://schemas.microsoft.com/office/drawing/2014/main" val="1706826880"/>
                    </a:ext>
                  </a:extLst>
                </a:gridCol>
                <a:gridCol w="976960">
                  <a:extLst>
                    <a:ext uri="{9D8B030D-6E8A-4147-A177-3AD203B41FA5}">
                      <a16:colId xmlns:a16="http://schemas.microsoft.com/office/drawing/2014/main" val="460487851"/>
                    </a:ext>
                  </a:extLst>
                </a:gridCol>
                <a:gridCol w="735338">
                  <a:extLst>
                    <a:ext uri="{9D8B030D-6E8A-4147-A177-3AD203B41FA5}">
                      <a16:colId xmlns:a16="http://schemas.microsoft.com/office/drawing/2014/main" val="171890310"/>
                    </a:ext>
                  </a:extLst>
                </a:gridCol>
                <a:gridCol w="929161">
                  <a:extLst>
                    <a:ext uri="{9D8B030D-6E8A-4147-A177-3AD203B41FA5}">
                      <a16:colId xmlns:a16="http://schemas.microsoft.com/office/drawing/2014/main" val="1707189106"/>
                    </a:ext>
                  </a:extLst>
                </a:gridCol>
              </a:tblGrid>
              <a:tr h="730546">
                <a:tc>
                  <a:txBody>
                    <a:bodyPr/>
                    <a:lstStyle/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</a:rPr>
                        <a:t>Rank Page name</a:t>
                      </a:r>
                      <a:endParaRPr lang="en-US" sz="16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72281" marR="72281" marT="72281" marB="72281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</a:rPr>
                        <a:t>Domain Score</a:t>
                      </a:r>
                      <a:endParaRPr lang="en-US" sz="16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7228" marR="7228" marT="7228" marB="7228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</a:rPr>
                        <a:t>Trust Score</a:t>
                      </a:r>
                      <a:endParaRPr lang="en-US" sz="16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7228" marR="7228" marT="7228" marB="7228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</a:rPr>
                        <a:t>Users</a:t>
                      </a:r>
                      <a:endParaRPr lang="en-US" sz="16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72281" marR="72281" marT="72281" marB="72281"/>
                </a:tc>
                <a:extLst>
                  <a:ext uri="{0D108BD9-81ED-4DB2-BD59-A6C34878D82A}">
                    <a16:rowId xmlns:a16="http://schemas.microsoft.com/office/drawing/2014/main" val="3960439365"/>
                  </a:ext>
                </a:extLst>
              </a:tr>
              <a:tr h="645599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u="none" strike="noStrike" kern="1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>
                          <a:effectLst/>
                        </a:rPr>
                        <a:t>1.dmoztools.net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1" marR="72281" marT="72281" marB="72281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52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57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7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1" marR="72281" marT="72281" marB="72281" anchor="ctr"/>
                </a:tc>
                <a:extLst>
                  <a:ext uri="{0D108BD9-81ED-4DB2-BD59-A6C34878D82A}">
                    <a16:rowId xmlns:a16="http://schemas.microsoft.com/office/drawing/2014/main" val="1597106893"/>
                  </a:ext>
                </a:extLst>
              </a:tr>
              <a:tr h="4077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>
                          <a:effectLst/>
                        </a:rPr>
                        <a:t>7.seokicks.de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1" marR="72281" marT="72281" marB="72281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30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33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0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1" marR="72281" marT="72281" marB="72281" anchor="ctr"/>
                </a:tc>
                <a:extLst>
                  <a:ext uri="{0D108BD9-81ED-4DB2-BD59-A6C34878D82A}">
                    <a16:rowId xmlns:a16="http://schemas.microsoft.com/office/drawing/2014/main" val="4050355494"/>
                  </a:ext>
                </a:extLst>
              </a:tr>
              <a:tr h="4077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>
                          <a:effectLst/>
                        </a:rPr>
                        <a:t>12.boostersite.com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1" marR="72281" marT="72281" marB="72281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29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27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10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1" marR="72281" marT="72281" marB="72281" anchor="ctr"/>
                </a:tc>
                <a:extLst>
                  <a:ext uri="{0D108BD9-81ED-4DB2-BD59-A6C34878D82A}">
                    <a16:rowId xmlns:a16="http://schemas.microsoft.com/office/drawing/2014/main" val="531302581"/>
                  </a:ext>
                </a:extLst>
              </a:tr>
              <a:tr h="4077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>
                          <a:effectLst/>
                        </a:rPr>
                        <a:t>Maxannu.con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1" marR="72281" marT="72281" marB="72281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27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24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3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1" marR="72281" marT="72281" marB="72281" anchor="ctr"/>
                </a:tc>
                <a:extLst>
                  <a:ext uri="{0D108BD9-81ED-4DB2-BD59-A6C34878D82A}">
                    <a16:rowId xmlns:a16="http://schemas.microsoft.com/office/drawing/2014/main" val="699097784"/>
                  </a:ext>
                </a:extLst>
              </a:tr>
              <a:tr h="4077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>
                          <a:effectLst/>
                        </a:rPr>
                        <a:t>Ladenise.com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1" marR="72281" marT="72281" marB="72281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27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28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0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1" marR="72281" marT="72281" marB="72281" anchor="ctr"/>
                </a:tc>
                <a:extLst>
                  <a:ext uri="{0D108BD9-81ED-4DB2-BD59-A6C34878D82A}">
                    <a16:rowId xmlns:a16="http://schemas.microsoft.com/office/drawing/2014/main" val="2489251872"/>
                  </a:ext>
                </a:extLst>
              </a:tr>
              <a:tr h="6455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>
                          <a:effectLst/>
                        </a:rPr>
                        <a:t>Canyoning Sud Est Ecosystem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1" marR="72281" marT="72281" marB="72281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X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X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1872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1" marR="72281" marT="72281" marB="72281" anchor="ctr"/>
                </a:tc>
                <a:extLst>
                  <a:ext uri="{0D108BD9-81ED-4DB2-BD59-A6C34878D82A}">
                    <a16:rowId xmlns:a16="http://schemas.microsoft.com/office/drawing/2014/main" val="3046608770"/>
                  </a:ext>
                </a:extLst>
              </a:tr>
              <a:tr h="4077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>
                          <a:effectLst/>
                        </a:rPr>
                        <a:t>Castellane.org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1" marR="72281" marT="72281" marB="72281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x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x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133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1" marR="72281" marT="72281" marB="72281" anchor="ctr"/>
                </a:tc>
                <a:extLst>
                  <a:ext uri="{0D108BD9-81ED-4DB2-BD59-A6C34878D82A}">
                    <a16:rowId xmlns:a16="http://schemas.microsoft.com/office/drawing/2014/main" val="3988684910"/>
                  </a:ext>
                </a:extLst>
              </a:tr>
              <a:tr h="4077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>
                          <a:effectLst/>
                        </a:rPr>
                        <a:t>Canyon-blog.org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1" marR="72281" marT="72281" marB="72281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X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X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120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1" marR="72281" marT="72281" marB="72281" anchor="ctr"/>
                </a:tc>
                <a:extLst>
                  <a:ext uri="{0D108BD9-81ED-4DB2-BD59-A6C34878D82A}">
                    <a16:rowId xmlns:a16="http://schemas.microsoft.com/office/drawing/2014/main" val="3154470112"/>
                  </a:ext>
                </a:extLst>
              </a:tr>
              <a:tr h="6455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>
                          <a:effectLst/>
                        </a:rPr>
                        <a:t>http://www.descente-canyon.com/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1" marR="72281" marT="72281" marB="72281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X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X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" marR="7228" marT="7228" marB="7228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kern="1200" dirty="0">
                          <a:effectLst/>
                        </a:rPr>
                        <a:t>49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281" marR="72281" marT="72281" marB="72281" anchor="ctr"/>
                </a:tc>
                <a:extLst>
                  <a:ext uri="{0D108BD9-81ED-4DB2-BD59-A6C34878D82A}">
                    <a16:rowId xmlns:a16="http://schemas.microsoft.com/office/drawing/2014/main" val="2892534779"/>
                  </a:ext>
                </a:extLst>
              </a:tr>
            </a:tbl>
          </a:graphicData>
        </a:graphic>
      </p:graphicFrame>
      <p:sp>
        <p:nvSpPr>
          <p:cNvPr id="30" name="Shape 403">
            <a:extLst>
              <a:ext uri="{FF2B5EF4-FFF2-40B4-BE49-F238E27FC236}">
                <a16:creationId xmlns:a16="http://schemas.microsoft.com/office/drawing/2014/main" id="{D27D2DD3-2D4C-42F2-894F-99D936CB5ECD}"/>
              </a:ext>
            </a:extLst>
          </p:cNvPr>
          <p:cNvSpPr/>
          <p:nvPr/>
        </p:nvSpPr>
        <p:spPr>
          <a:xfrm>
            <a:off x="5962650" y="812379"/>
            <a:ext cx="4061523" cy="30848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White Hat SEO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669108-82D2-4D92-94D2-7EEED06997FC}"/>
              </a:ext>
            </a:extLst>
          </p:cNvPr>
          <p:cNvSpPr/>
          <p:nvPr/>
        </p:nvSpPr>
        <p:spPr>
          <a:xfrm>
            <a:off x="9192312" y="6383077"/>
            <a:ext cx="2278822" cy="240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1962920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310222" y="190665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3687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IV. DIGITAL REACH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669108-82D2-4D92-94D2-7EEED06997FC}"/>
              </a:ext>
            </a:extLst>
          </p:cNvPr>
          <p:cNvSpPr/>
          <p:nvPr/>
        </p:nvSpPr>
        <p:spPr>
          <a:xfrm>
            <a:off x="9191214" y="6165333"/>
            <a:ext cx="2278822" cy="240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Google Analytics</a:t>
            </a:r>
          </a:p>
        </p:txBody>
      </p:sp>
      <p:sp>
        <p:nvSpPr>
          <p:cNvPr id="20" name="Shape 414">
            <a:extLst>
              <a:ext uri="{FF2B5EF4-FFF2-40B4-BE49-F238E27FC236}">
                <a16:creationId xmlns:a16="http://schemas.microsoft.com/office/drawing/2014/main" id="{CBC99623-EA01-49A1-8D60-CEE06DB3327B}"/>
              </a:ext>
            </a:extLst>
          </p:cNvPr>
          <p:cNvSpPr txBox="1"/>
          <p:nvPr/>
        </p:nvSpPr>
        <p:spPr>
          <a:xfrm>
            <a:off x="310493" y="1207716"/>
            <a:ext cx="6320060" cy="179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348A7A"/>
                </a:solidFill>
                <a:latin typeface="Bahnschrift SemiLight" panose="020B0502040204020203" pitchFamily="34" charset="0"/>
                <a:cs typeface="Calibri"/>
              </a:rPr>
              <a:t>Relevancy of linking Google Adwords to Google Analytics:</a:t>
            </a:r>
            <a:endParaRPr b="1" u="sng" dirty="0">
              <a:solidFill>
                <a:srgbClr val="348A7A"/>
              </a:solidFill>
              <a:latin typeface="Bahnschrift SemiLight" panose="020B0502040204020203" pitchFamily="34" charset="0"/>
              <a:cs typeface="Calibri"/>
            </a:endParaRPr>
          </a:p>
          <a:p>
            <a:pPr marL="425450" indent="-285750">
              <a:lnSpc>
                <a:spcPct val="107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Measure Click-Through-Rate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425450" indent="-285750">
              <a:lnSpc>
                <a:spcPct val="107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Measure Bounce Rate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425450" indent="-285750">
              <a:lnSpc>
                <a:spcPct val="107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Funnel analysis 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Shape 425">
            <a:extLst>
              <a:ext uri="{FF2B5EF4-FFF2-40B4-BE49-F238E27FC236}">
                <a16:creationId xmlns:a16="http://schemas.microsoft.com/office/drawing/2014/main" id="{D47671E4-9BAB-4FA2-8864-79A6BB0B06DA}"/>
              </a:ext>
            </a:extLst>
          </p:cNvPr>
          <p:cNvSpPr txBox="1"/>
          <p:nvPr/>
        </p:nvSpPr>
        <p:spPr>
          <a:xfrm>
            <a:off x="7257623" y="960055"/>
            <a:ext cx="4623884" cy="197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u="sng" dirty="0">
                <a:solidFill>
                  <a:srgbClr val="348A7A"/>
                </a:solidFill>
                <a:latin typeface="Bahnschrift SemiLight" panose="020B0502040204020203" pitchFamily="34" charset="0"/>
                <a:cs typeface="Calibri"/>
              </a:rPr>
              <a:t>Google adwords optimization:</a:t>
            </a:r>
            <a:endParaRPr b="1" u="sng" dirty="0">
              <a:solidFill>
                <a:srgbClr val="348A7A"/>
              </a:solidFill>
              <a:latin typeface="Bahnschrift SemiLight" panose="020B0502040204020203" pitchFamily="34" charset="0"/>
              <a:cs typeface="Calibri"/>
            </a:endParaRPr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Adwords Quality Score → Niche keyword list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Specificity → Long-tail keywords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Negative Keywords → “Not activities”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Landing Page optimization → CTR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10BFD7-F406-4264-912A-272397B5FD99}"/>
              </a:ext>
            </a:extLst>
          </p:cNvPr>
          <p:cNvCxnSpPr>
            <a:cxnSpLocks/>
          </p:cNvCxnSpPr>
          <p:nvPr/>
        </p:nvCxnSpPr>
        <p:spPr>
          <a:xfrm flipV="1">
            <a:off x="6860240" y="1041309"/>
            <a:ext cx="0" cy="1523194"/>
          </a:xfrm>
          <a:prstGeom prst="line">
            <a:avLst/>
          </a:prstGeom>
          <a:ln w="25400">
            <a:solidFill>
              <a:schemeClr val="accent1">
                <a:lumMod val="50000"/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24FED14-DB24-4907-9017-96A0A5CCDDC0}"/>
              </a:ext>
            </a:extLst>
          </p:cNvPr>
          <p:cNvGrpSpPr/>
          <p:nvPr/>
        </p:nvGrpSpPr>
        <p:grpSpPr>
          <a:xfrm>
            <a:off x="428625" y="2733675"/>
            <a:ext cx="11287120" cy="2093046"/>
            <a:chOff x="428625" y="2733675"/>
            <a:chExt cx="11363320" cy="2093046"/>
          </a:xfrm>
        </p:grpSpPr>
        <p:grpSp>
          <p:nvGrpSpPr>
            <p:cNvPr id="21" name="Shape 415">
              <a:extLst>
                <a:ext uri="{FF2B5EF4-FFF2-40B4-BE49-F238E27FC236}">
                  <a16:creationId xmlns:a16="http://schemas.microsoft.com/office/drawing/2014/main" id="{6AC3F571-89FF-4CB6-A7E4-2F0A391B1A8A}"/>
                </a:ext>
              </a:extLst>
            </p:cNvPr>
            <p:cNvGrpSpPr/>
            <p:nvPr/>
          </p:nvGrpSpPr>
          <p:grpSpPr>
            <a:xfrm>
              <a:off x="609830" y="2801610"/>
              <a:ext cx="11010665" cy="1894675"/>
              <a:chOff x="528725" y="3103225"/>
              <a:chExt cx="8072975" cy="1474575"/>
            </a:xfrm>
          </p:grpSpPr>
          <p:pic>
            <p:nvPicPr>
              <p:cNvPr id="24" name="Shape 416">
                <a:extLst>
                  <a:ext uri="{FF2B5EF4-FFF2-40B4-BE49-F238E27FC236}">
                    <a16:creationId xmlns:a16="http://schemas.microsoft.com/office/drawing/2014/main" id="{B97154CE-60DC-4196-9992-58323FB3584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2238" b="4168"/>
              <a:stretch/>
            </p:blipFill>
            <p:spPr>
              <a:xfrm>
                <a:off x="528725" y="3272500"/>
                <a:ext cx="2365175" cy="1305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Shape 417">
                <a:extLst>
                  <a:ext uri="{FF2B5EF4-FFF2-40B4-BE49-F238E27FC236}">
                    <a16:creationId xmlns:a16="http://schemas.microsoft.com/office/drawing/2014/main" id="{A104CF10-5C52-4A04-B2F3-0EFE8FDD1C7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t="4168"/>
              <a:stretch/>
            </p:blipFill>
            <p:spPr>
              <a:xfrm>
                <a:off x="6201400" y="3272499"/>
                <a:ext cx="2400300" cy="13053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6" name="Shape 418">
                <a:extLst>
                  <a:ext uri="{FF2B5EF4-FFF2-40B4-BE49-F238E27FC236}">
                    <a16:creationId xmlns:a16="http://schemas.microsoft.com/office/drawing/2014/main" id="{8470B5A6-BBF6-4EB6-8BBE-1CBBBACBD3E6}"/>
                  </a:ext>
                </a:extLst>
              </p:cNvPr>
              <p:cNvGrpSpPr/>
              <p:nvPr/>
            </p:nvGrpSpPr>
            <p:grpSpPr>
              <a:xfrm>
                <a:off x="2893900" y="3103225"/>
                <a:ext cx="3307500" cy="1474575"/>
                <a:chOff x="1493950" y="2960150"/>
                <a:chExt cx="3307500" cy="1474575"/>
              </a:xfrm>
            </p:grpSpPr>
            <p:grpSp>
              <p:nvGrpSpPr>
                <p:cNvPr id="29" name="Shape 419">
                  <a:extLst>
                    <a:ext uri="{FF2B5EF4-FFF2-40B4-BE49-F238E27FC236}">
                      <a16:creationId xmlns:a16="http://schemas.microsoft.com/office/drawing/2014/main" id="{998931F4-8DF1-4323-A7EE-61E81D59554C}"/>
                    </a:ext>
                  </a:extLst>
                </p:cNvPr>
                <p:cNvGrpSpPr/>
                <p:nvPr/>
              </p:nvGrpSpPr>
              <p:grpSpPr>
                <a:xfrm>
                  <a:off x="1493950" y="2960150"/>
                  <a:ext cx="3307500" cy="1474575"/>
                  <a:chOff x="1493950" y="2960150"/>
                  <a:chExt cx="3307500" cy="1474575"/>
                </a:xfrm>
              </p:grpSpPr>
              <p:pic>
                <p:nvPicPr>
                  <p:cNvPr id="34" name="Shape 420">
                    <a:extLst>
                      <a:ext uri="{FF2B5EF4-FFF2-40B4-BE49-F238E27FC236}">
                        <a16:creationId xmlns:a16="http://schemas.microsoft.com/office/drawing/2014/main" id="{99D2D8ED-017E-4D56-9F7D-798C44C9F6C3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l="950"/>
                  <a:stretch/>
                </p:blipFill>
                <p:spPr>
                  <a:xfrm>
                    <a:off x="1493950" y="3476025"/>
                    <a:ext cx="3307500" cy="958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" name="Shape 421">
                    <a:extLst>
                      <a:ext uri="{FF2B5EF4-FFF2-40B4-BE49-F238E27FC236}">
                        <a16:creationId xmlns:a16="http://schemas.microsoft.com/office/drawing/2014/main" id="{85BBA6E4-E78D-4EC7-8C74-2A4CA7B1BB5E}"/>
                      </a:ext>
                    </a:extLst>
                  </p:cNvPr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1493950" y="2960150"/>
                    <a:ext cx="1572475" cy="515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6" name="Shape 422">
                    <a:extLst>
                      <a:ext uri="{FF2B5EF4-FFF2-40B4-BE49-F238E27FC236}">
                        <a16:creationId xmlns:a16="http://schemas.microsoft.com/office/drawing/2014/main" id="{277DD63F-CC0A-4965-8A9B-21CDB31FEA8E}"/>
                      </a:ext>
                    </a:extLst>
                  </p:cNvPr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3296325" y="2960150"/>
                    <a:ext cx="1505121" cy="515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cxnSp>
              <p:nvCxnSpPr>
                <p:cNvPr id="32" name="Shape 423">
                  <a:extLst>
                    <a:ext uri="{FF2B5EF4-FFF2-40B4-BE49-F238E27FC236}">
                      <a16:creationId xmlns:a16="http://schemas.microsoft.com/office/drawing/2014/main" id="{6288B8CB-1F1D-409E-91AD-09ECFB33C99C}"/>
                    </a:ext>
                  </a:extLst>
                </p:cNvPr>
                <p:cNvCxnSpPr>
                  <a:stCxn id="35" idx="2"/>
                </p:cNvCxnSpPr>
                <p:nvPr/>
              </p:nvCxnSpPr>
              <p:spPr>
                <a:xfrm flipH="1">
                  <a:off x="1510687" y="3476025"/>
                  <a:ext cx="769500" cy="2823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33" name="Shape 424">
                  <a:extLst>
                    <a:ext uri="{FF2B5EF4-FFF2-40B4-BE49-F238E27FC236}">
                      <a16:creationId xmlns:a16="http://schemas.microsoft.com/office/drawing/2014/main" id="{6BB80CD7-6591-4B55-84D4-E3B95FB1BBC6}"/>
                    </a:ext>
                  </a:extLst>
                </p:cNvPr>
                <p:cNvCxnSpPr>
                  <a:stCxn id="36" idx="2"/>
                </p:cNvCxnSpPr>
                <p:nvPr/>
              </p:nvCxnSpPr>
              <p:spPr>
                <a:xfrm>
                  <a:off x="4048885" y="3476025"/>
                  <a:ext cx="732000" cy="2823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122CFC-CB9E-4C63-894C-924669F7CEF5}"/>
                </a:ext>
              </a:extLst>
            </p:cNvPr>
            <p:cNvSpPr/>
            <p:nvPr/>
          </p:nvSpPr>
          <p:spPr>
            <a:xfrm>
              <a:off x="428625" y="2733675"/>
              <a:ext cx="11363320" cy="2093046"/>
            </a:xfrm>
            <a:prstGeom prst="rect">
              <a:avLst/>
            </a:prstGeom>
            <a:noFill/>
            <a:ln w="952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59B412-8F97-408E-9618-D1CACA8CB52C}"/>
              </a:ext>
            </a:extLst>
          </p:cNvPr>
          <p:cNvGrpSpPr/>
          <p:nvPr/>
        </p:nvGrpSpPr>
        <p:grpSpPr>
          <a:xfrm>
            <a:off x="3812826" y="4890935"/>
            <a:ext cx="4378674" cy="1709406"/>
            <a:chOff x="3812826" y="4890935"/>
            <a:chExt cx="4378674" cy="17094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2E64E1-C2A1-4F2D-80B2-91B8214386F2}"/>
                </a:ext>
              </a:extLst>
            </p:cNvPr>
            <p:cNvGrpSpPr/>
            <p:nvPr/>
          </p:nvGrpSpPr>
          <p:grpSpPr>
            <a:xfrm>
              <a:off x="3835500" y="4901000"/>
              <a:ext cx="4245566" cy="1623761"/>
              <a:chOff x="4341300" y="5055492"/>
              <a:chExt cx="3243494" cy="1225676"/>
            </a:xfrm>
          </p:grpSpPr>
          <p:pic>
            <p:nvPicPr>
              <p:cNvPr id="38" name="Shape 426">
                <a:extLst>
                  <a:ext uri="{FF2B5EF4-FFF2-40B4-BE49-F238E27FC236}">
                    <a16:creationId xmlns:a16="http://schemas.microsoft.com/office/drawing/2014/main" id="{AEDDCC0D-9C49-48CD-BB40-95C4325D4D19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950"/>
              <a:stretch/>
            </p:blipFill>
            <p:spPr>
              <a:xfrm>
                <a:off x="4405294" y="5531656"/>
                <a:ext cx="3179500" cy="7495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Shape 430">
                <a:extLst>
                  <a:ext uri="{FF2B5EF4-FFF2-40B4-BE49-F238E27FC236}">
                    <a16:creationId xmlns:a16="http://schemas.microsoft.com/office/drawing/2014/main" id="{9283F103-0A3C-4088-924B-DE7D34C4B961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341300" y="5067267"/>
                <a:ext cx="1602300" cy="476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Shape 431">
                <a:extLst>
                  <a:ext uri="{FF2B5EF4-FFF2-40B4-BE49-F238E27FC236}">
                    <a16:creationId xmlns:a16="http://schemas.microsoft.com/office/drawing/2014/main" id="{1203916B-0BDC-48FD-92D7-7D4E8C167058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943600" y="5055492"/>
                <a:ext cx="1616551" cy="476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85A6C3F-79A9-4B47-AE9A-98D94C67B6E9}"/>
                </a:ext>
              </a:extLst>
            </p:cNvPr>
            <p:cNvSpPr/>
            <p:nvPr/>
          </p:nvSpPr>
          <p:spPr>
            <a:xfrm>
              <a:off x="3812826" y="4890935"/>
              <a:ext cx="4378674" cy="1709406"/>
            </a:xfrm>
            <a:prstGeom prst="rect">
              <a:avLst/>
            </a:prstGeom>
            <a:noFill/>
            <a:ln w="952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769002" y="155887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GOOGLE ADWORDS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58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84876" y="165952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193729" y="76200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3687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IV. DIGITAL REACH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769002" y="155887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SOCIAL MEDIA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E049F48-DAD0-42D9-9084-9C9FEF145943}"/>
              </a:ext>
            </a:extLst>
          </p:cNvPr>
          <p:cNvSpPr/>
          <p:nvPr/>
        </p:nvSpPr>
        <p:spPr>
          <a:xfrm>
            <a:off x="3096730" y="6164304"/>
            <a:ext cx="2814748" cy="289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Facebook Canyoning Sud Est </a:t>
            </a:r>
          </a:p>
        </p:txBody>
      </p:sp>
      <p:pic>
        <p:nvPicPr>
          <p:cNvPr id="53" name="Shape 521">
            <a:extLst>
              <a:ext uri="{FF2B5EF4-FFF2-40B4-BE49-F238E27FC236}">
                <a16:creationId xmlns:a16="http://schemas.microsoft.com/office/drawing/2014/main" id="{BAEE600D-F92B-49F7-AA62-F952178C89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388" t="2078" r="24714"/>
          <a:stretch/>
        </p:blipFill>
        <p:spPr>
          <a:xfrm>
            <a:off x="6051337" y="1490827"/>
            <a:ext cx="5660751" cy="48538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7359E7-DFF9-4DFD-AD5E-7BCB159F2728}"/>
              </a:ext>
            </a:extLst>
          </p:cNvPr>
          <p:cNvGrpSpPr/>
          <p:nvPr/>
        </p:nvGrpSpPr>
        <p:grpSpPr>
          <a:xfrm>
            <a:off x="353684" y="1479580"/>
            <a:ext cx="5545650" cy="4690981"/>
            <a:chOff x="370973" y="959384"/>
            <a:chExt cx="5545650" cy="4594682"/>
          </a:xfrm>
        </p:grpSpPr>
        <p:grpSp>
          <p:nvGrpSpPr>
            <p:cNvPr id="49" name="Shape 516">
              <a:extLst>
                <a:ext uri="{FF2B5EF4-FFF2-40B4-BE49-F238E27FC236}">
                  <a16:creationId xmlns:a16="http://schemas.microsoft.com/office/drawing/2014/main" id="{CF2143C3-01BE-4DB5-A3DB-7505A203676C}"/>
                </a:ext>
              </a:extLst>
            </p:cNvPr>
            <p:cNvGrpSpPr/>
            <p:nvPr/>
          </p:nvGrpSpPr>
          <p:grpSpPr>
            <a:xfrm>
              <a:off x="370973" y="959384"/>
              <a:ext cx="5545650" cy="4594682"/>
              <a:chOff x="281675" y="924750"/>
              <a:chExt cx="3897849" cy="3405325"/>
            </a:xfrm>
          </p:grpSpPr>
          <p:pic>
            <p:nvPicPr>
              <p:cNvPr id="50" name="Shape 517">
                <a:extLst>
                  <a:ext uri="{FF2B5EF4-FFF2-40B4-BE49-F238E27FC236}">
                    <a16:creationId xmlns:a16="http://schemas.microsoft.com/office/drawing/2014/main" id="{8D6920D3-ADC7-47F8-A351-6FEC6B9C119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1675" y="924750"/>
                <a:ext cx="3897849" cy="3405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" name="Shape 518">
                <a:extLst>
                  <a:ext uri="{FF2B5EF4-FFF2-40B4-BE49-F238E27FC236}">
                    <a16:creationId xmlns:a16="http://schemas.microsoft.com/office/drawing/2014/main" id="{77751046-582D-400C-AC30-18A352358C8E}"/>
                  </a:ext>
                </a:extLst>
              </p:cNvPr>
              <p:cNvSpPr/>
              <p:nvPr/>
            </p:nvSpPr>
            <p:spPr>
              <a:xfrm>
                <a:off x="3002875" y="2498850"/>
                <a:ext cx="416100" cy="2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Shape 519">
                <a:extLst>
                  <a:ext uri="{FF2B5EF4-FFF2-40B4-BE49-F238E27FC236}">
                    <a16:creationId xmlns:a16="http://schemas.microsoft.com/office/drawing/2014/main" id="{2A380141-AB02-4BF0-BD06-AB9DE4D9E55C}"/>
                  </a:ext>
                </a:extLst>
              </p:cNvPr>
              <p:cNvSpPr/>
              <p:nvPr/>
            </p:nvSpPr>
            <p:spPr>
              <a:xfrm>
                <a:off x="3002875" y="2992175"/>
                <a:ext cx="8175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FFC24D6-6297-470C-B58B-86E458CD9CD4}"/>
                </a:ext>
              </a:extLst>
            </p:cNvPr>
            <p:cNvSpPr/>
            <p:nvPr/>
          </p:nvSpPr>
          <p:spPr>
            <a:xfrm>
              <a:off x="370974" y="2920385"/>
              <a:ext cx="974930" cy="162875"/>
            </a:xfrm>
            <a:prstGeom prst="rect">
              <a:avLst/>
            </a:prstGeom>
            <a:noFill/>
            <a:ln w="44450">
              <a:solidFill>
                <a:schemeClr val="accent6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482770D-F9F7-4957-A17D-93A77C785142}"/>
                </a:ext>
              </a:extLst>
            </p:cNvPr>
            <p:cNvSpPr/>
            <p:nvPr/>
          </p:nvSpPr>
          <p:spPr>
            <a:xfrm>
              <a:off x="370973" y="3899463"/>
              <a:ext cx="974931" cy="188372"/>
            </a:xfrm>
            <a:prstGeom prst="rect">
              <a:avLst/>
            </a:prstGeom>
            <a:noFill/>
            <a:ln w="44450">
              <a:solidFill>
                <a:schemeClr val="accent6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hape 403">
            <a:extLst>
              <a:ext uri="{FF2B5EF4-FFF2-40B4-BE49-F238E27FC236}">
                <a16:creationId xmlns:a16="http://schemas.microsoft.com/office/drawing/2014/main" id="{98BE0168-5220-4206-BDB0-C25069CDE81B}"/>
              </a:ext>
            </a:extLst>
          </p:cNvPr>
          <p:cNvSpPr/>
          <p:nvPr/>
        </p:nvSpPr>
        <p:spPr>
          <a:xfrm>
            <a:off x="1851071" y="953538"/>
            <a:ext cx="2278822" cy="436291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Facebook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sp>
        <p:nvSpPr>
          <p:cNvPr id="73" name="Shape 403">
            <a:extLst>
              <a:ext uri="{FF2B5EF4-FFF2-40B4-BE49-F238E27FC236}">
                <a16:creationId xmlns:a16="http://schemas.microsoft.com/office/drawing/2014/main" id="{7A071932-B329-4CFA-9580-0235F503CCD8}"/>
              </a:ext>
            </a:extLst>
          </p:cNvPr>
          <p:cNvSpPr/>
          <p:nvPr/>
        </p:nvSpPr>
        <p:spPr>
          <a:xfrm>
            <a:off x="7674509" y="902136"/>
            <a:ext cx="2278822" cy="436291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YouTube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FC24D6-6297-470C-B58B-86E458CD9CD4}"/>
              </a:ext>
            </a:extLst>
          </p:cNvPr>
          <p:cNvSpPr/>
          <p:nvPr/>
        </p:nvSpPr>
        <p:spPr>
          <a:xfrm>
            <a:off x="6860240" y="2843964"/>
            <a:ext cx="974930" cy="166289"/>
          </a:xfrm>
          <a:prstGeom prst="rect">
            <a:avLst/>
          </a:prstGeom>
          <a:noFill/>
          <a:ln w="44450">
            <a:solidFill>
              <a:schemeClr val="accent6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FC24D6-6297-470C-B58B-86E458CD9CD4}"/>
              </a:ext>
            </a:extLst>
          </p:cNvPr>
          <p:cNvSpPr/>
          <p:nvPr/>
        </p:nvSpPr>
        <p:spPr>
          <a:xfrm>
            <a:off x="7265562" y="6053752"/>
            <a:ext cx="974930" cy="166289"/>
          </a:xfrm>
          <a:prstGeom prst="rect">
            <a:avLst/>
          </a:prstGeom>
          <a:noFill/>
          <a:ln w="44450">
            <a:solidFill>
              <a:schemeClr val="accent6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C24D6-6297-470C-B58B-86E458CD9CD4}"/>
              </a:ext>
            </a:extLst>
          </p:cNvPr>
          <p:cNvSpPr/>
          <p:nvPr/>
        </p:nvSpPr>
        <p:spPr>
          <a:xfrm>
            <a:off x="9689805" y="6178353"/>
            <a:ext cx="974930" cy="166289"/>
          </a:xfrm>
          <a:prstGeom prst="rect">
            <a:avLst/>
          </a:prstGeom>
          <a:noFill/>
          <a:ln w="44450">
            <a:solidFill>
              <a:schemeClr val="accent6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30" name="Shape 530">
            <a:extLst>
              <a:ext uri="{FF2B5EF4-FFF2-40B4-BE49-F238E27FC236}">
                <a16:creationId xmlns:a16="http://schemas.microsoft.com/office/drawing/2014/main" id="{F30D5A96-8849-441E-B748-402FEE02462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660" r="2610" b="6403"/>
          <a:stretch/>
        </p:blipFill>
        <p:spPr>
          <a:xfrm>
            <a:off x="297777" y="5232711"/>
            <a:ext cx="1707233" cy="1141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17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84876" y="165952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193729" y="76200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3687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IV. DIGITAL REACH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769002" y="155887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SOCIAL MEDIA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E049F48-DAD0-42D9-9084-9C9FEF145943}"/>
              </a:ext>
            </a:extLst>
          </p:cNvPr>
          <p:cNvSpPr/>
          <p:nvPr/>
        </p:nvSpPr>
        <p:spPr>
          <a:xfrm>
            <a:off x="420821" y="6019614"/>
            <a:ext cx="3142994" cy="289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LinkedIn Canyoning Sud Est</a:t>
            </a:r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hape 403">
            <a:extLst>
              <a:ext uri="{FF2B5EF4-FFF2-40B4-BE49-F238E27FC236}">
                <a16:creationId xmlns:a16="http://schemas.microsoft.com/office/drawing/2014/main" id="{98BE0168-5220-4206-BDB0-C25069CDE81B}"/>
              </a:ext>
            </a:extLst>
          </p:cNvPr>
          <p:cNvSpPr/>
          <p:nvPr/>
        </p:nvSpPr>
        <p:spPr>
          <a:xfrm>
            <a:off x="1867088" y="894285"/>
            <a:ext cx="2278822" cy="436291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LinkedIn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sp>
        <p:nvSpPr>
          <p:cNvPr id="73" name="Shape 403">
            <a:extLst>
              <a:ext uri="{FF2B5EF4-FFF2-40B4-BE49-F238E27FC236}">
                <a16:creationId xmlns:a16="http://schemas.microsoft.com/office/drawing/2014/main" id="{7A071932-B329-4CFA-9580-0235F503CCD8}"/>
              </a:ext>
            </a:extLst>
          </p:cNvPr>
          <p:cNvSpPr/>
          <p:nvPr/>
        </p:nvSpPr>
        <p:spPr>
          <a:xfrm>
            <a:off x="7674509" y="902136"/>
            <a:ext cx="2278822" cy="436291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Google Plus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30" name="Shape 476"/>
          <p:cNvPicPr preferRelativeResize="0"/>
          <p:nvPr/>
        </p:nvPicPr>
        <p:blipFill rotWithShape="1">
          <a:blip r:embed="rId3">
            <a:alphaModFix/>
          </a:blip>
          <a:srcRect l="1610" t="13618" r="19841" b="20173"/>
          <a:stretch/>
        </p:blipFill>
        <p:spPr>
          <a:xfrm>
            <a:off x="407933" y="1389829"/>
            <a:ext cx="5197132" cy="454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4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3882" y="1394603"/>
            <a:ext cx="5640555" cy="454043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049F48-DAD0-42D9-9084-9C9FEF145943}"/>
              </a:ext>
            </a:extLst>
          </p:cNvPr>
          <p:cNvSpPr/>
          <p:nvPr/>
        </p:nvSpPr>
        <p:spPr>
          <a:xfrm>
            <a:off x="5912094" y="6019614"/>
            <a:ext cx="3142994" cy="289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Google plus Canyoning Sud Est</a:t>
            </a:r>
            <a:endParaRPr lang="en-US" sz="14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FC24D6-6297-470C-B58B-86E458CD9CD4}"/>
              </a:ext>
            </a:extLst>
          </p:cNvPr>
          <p:cNvSpPr/>
          <p:nvPr/>
        </p:nvSpPr>
        <p:spPr>
          <a:xfrm>
            <a:off x="3871325" y="3470031"/>
            <a:ext cx="677229" cy="220426"/>
          </a:xfrm>
          <a:prstGeom prst="rect">
            <a:avLst/>
          </a:prstGeom>
          <a:noFill/>
          <a:ln w="44450">
            <a:solidFill>
              <a:schemeClr val="accent6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C24D6-6297-470C-B58B-86E458CD9CD4}"/>
              </a:ext>
            </a:extLst>
          </p:cNvPr>
          <p:cNvSpPr/>
          <p:nvPr/>
        </p:nvSpPr>
        <p:spPr>
          <a:xfrm>
            <a:off x="8204835" y="2347607"/>
            <a:ext cx="430086" cy="313645"/>
          </a:xfrm>
          <a:prstGeom prst="rect">
            <a:avLst/>
          </a:prstGeom>
          <a:noFill/>
          <a:ln w="44450">
            <a:solidFill>
              <a:schemeClr val="accent6">
                <a:lumMod val="75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C24D6-6297-470C-B58B-86E458CD9CD4}"/>
              </a:ext>
            </a:extLst>
          </p:cNvPr>
          <p:cNvSpPr/>
          <p:nvPr/>
        </p:nvSpPr>
        <p:spPr>
          <a:xfrm>
            <a:off x="8018585" y="4640557"/>
            <a:ext cx="616336" cy="283136"/>
          </a:xfrm>
          <a:prstGeom prst="rect">
            <a:avLst/>
          </a:prstGeom>
          <a:noFill/>
          <a:ln w="44450">
            <a:solidFill>
              <a:srgbClr val="C00000">
                <a:alpha val="7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FC24D6-6297-470C-B58B-86E458CD9CD4}"/>
              </a:ext>
            </a:extLst>
          </p:cNvPr>
          <p:cNvSpPr/>
          <p:nvPr/>
        </p:nvSpPr>
        <p:spPr>
          <a:xfrm>
            <a:off x="6334136" y="1653516"/>
            <a:ext cx="647679" cy="175284"/>
          </a:xfrm>
          <a:prstGeom prst="rect">
            <a:avLst/>
          </a:prstGeom>
          <a:noFill/>
          <a:ln w="44450">
            <a:solidFill>
              <a:schemeClr val="accent6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FC24D6-6297-470C-B58B-86E458CD9CD4}"/>
              </a:ext>
            </a:extLst>
          </p:cNvPr>
          <p:cNvSpPr/>
          <p:nvPr/>
        </p:nvSpPr>
        <p:spPr>
          <a:xfrm>
            <a:off x="11085918" y="2347607"/>
            <a:ext cx="430086" cy="313645"/>
          </a:xfrm>
          <a:prstGeom prst="rect">
            <a:avLst/>
          </a:prstGeom>
          <a:noFill/>
          <a:ln w="44450">
            <a:solidFill>
              <a:schemeClr val="accent6">
                <a:lumMod val="75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FC24D6-6297-470C-B58B-86E458CD9CD4}"/>
              </a:ext>
            </a:extLst>
          </p:cNvPr>
          <p:cNvSpPr/>
          <p:nvPr/>
        </p:nvSpPr>
        <p:spPr>
          <a:xfrm>
            <a:off x="8204835" y="5115719"/>
            <a:ext cx="430086" cy="313645"/>
          </a:xfrm>
          <a:prstGeom prst="rect">
            <a:avLst/>
          </a:prstGeom>
          <a:noFill/>
          <a:ln w="44450">
            <a:solidFill>
              <a:schemeClr val="accent6">
                <a:lumMod val="75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FFC24D6-6297-470C-B58B-86E458CD9CD4}"/>
              </a:ext>
            </a:extLst>
          </p:cNvPr>
          <p:cNvSpPr/>
          <p:nvPr/>
        </p:nvSpPr>
        <p:spPr>
          <a:xfrm>
            <a:off x="10899668" y="4832583"/>
            <a:ext cx="616336" cy="283136"/>
          </a:xfrm>
          <a:prstGeom prst="rect">
            <a:avLst/>
          </a:prstGeom>
          <a:noFill/>
          <a:ln w="44450">
            <a:solidFill>
              <a:srgbClr val="C00000">
                <a:alpha val="7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2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84876" y="165952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193729" y="76200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3687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IV. DIGITAL REACH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769002" y="155887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SOCIAL MEDIA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669108-82D2-4D92-94D2-7EEED06997FC}"/>
              </a:ext>
            </a:extLst>
          </p:cNvPr>
          <p:cNvSpPr/>
          <p:nvPr/>
        </p:nvSpPr>
        <p:spPr>
          <a:xfrm>
            <a:off x="372853" y="6195022"/>
            <a:ext cx="2278822" cy="240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Facebook Insights</a:t>
            </a:r>
          </a:p>
        </p:txBody>
      </p:sp>
      <p:sp>
        <p:nvSpPr>
          <p:cNvPr id="60" name="Shape 567">
            <a:extLst>
              <a:ext uri="{FF2B5EF4-FFF2-40B4-BE49-F238E27FC236}">
                <a16:creationId xmlns:a16="http://schemas.microsoft.com/office/drawing/2014/main" id="{595EC919-781E-409C-A7D4-6870F7D501E8}"/>
              </a:ext>
            </a:extLst>
          </p:cNvPr>
          <p:cNvSpPr txBox="1"/>
          <p:nvPr/>
        </p:nvSpPr>
        <p:spPr>
          <a:xfrm>
            <a:off x="326967" y="1334105"/>
            <a:ext cx="4229841" cy="221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 b="1" u="sng" dirty="0">
                <a:solidFill>
                  <a:srgbClr val="348A7A"/>
                </a:solidFill>
                <a:latin typeface="Bahnschrift SemiLight" panose="020B0502040204020203" pitchFamily="34" charset="0"/>
                <a:cs typeface="Calibri"/>
              </a:rPr>
              <a:t>Best Performing Social Media : Facebook</a:t>
            </a:r>
            <a:endParaRPr sz="1400" b="1" u="sng" dirty="0">
              <a:solidFill>
                <a:srgbClr val="348A7A"/>
              </a:solidFill>
              <a:latin typeface="Bahnschrift SemiLight" panose="020B0502040204020203" pitchFamily="34" charset="0"/>
              <a:cs typeface="Calibri"/>
            </a:endParaRPr>
          </a:p>
          <a:p>
            <a:pPr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 b="1" u="sng" dirty="0">
              <a:solidFill>
                <a:srgbClr val="348A7A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New users </a:t>
            </a:r>
            <a:r>
              <a:rPr lang="en" sz="14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: 73 users in 2015 to 92 users 2016 </a:t>
            </a:r>
            <a:endParaRPr sz="1400" b="1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Bounce Rate : </a:t>
            </a:r>
            <a:r>
              <a:rPr lang="en" sz="14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47.71 % in 2015 to 54.14% in 2016 </a:t>
            </a:r>
            <a:endParaRPr sz="1400" b="1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Average Session Duration : </a:t>
            </a:r>
            <a:r>
              <a:rPr lang="en" sz="14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00.01.56 in 2015 to 00.04.16 in 2016 </a:t>
            </a:r>
            <a:endParaRPr sz="1400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1F1FBC-8FF8-4E79-9CB6-C3ADCEE70D23}"/>
              </a:ext>
            </a:extLst>
          </p:cNvPr>
          <p:cNvGrpSpPr/>
          <p:nvPr/>
        </p:nvGrpSpPr>
        <p:grpSpPr>
          <a:xfrm>
            <a:off x="315520" y="858510"/>
            <a:ext cx="5921432" cy="311501"/>
            <a:chOff x="326968" y="782376"/>
            <a:chExt cx="5921432" cy="311501"/>
          </a:xfrm>
        </p:grpSpPr>
        <p:sp>
          <p:nvSpPr>
            <p:cNvPr id="58" name="Shape 565">
              <a:extLst>
                <a:ext uri="{FF2B5EF4-FFF2-40B4-BE49-F238E27FC236}">
                  <a16:creationId xmlns:a16="http://schemas.microsoft.com/office/drawing/2014/main" id="{DB768851-EB9A-4690-A207-C2C77AB6EF78}"/>
                </a:ext>
              </a:extLst>
            </p:cNvPr>
            <p:cNvSpPr/>
            <p:nvPr/>
          </p:nvSpPr>
          <p:spPr>
            <a:xfrm>
              <a:off x="3553869" y="782376"/>
              <a:ext cx="2694531" cy="311501"/>
            </a:xfrm>
            <a:prstGeom prst="roundRect">
              <a:avLst>
                <a:gd name="adj" fmla="val 16667"/>
              </a:avLst>
            </a:prstGeom>
            <a:solidFill>
              <a:srgbClr val="3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bg1"/>
                  </a:solidFill>
                  <a:latin typeface="Bahnschrift SemiLight" panose="020B0502040204020203" pitchFamily="34" charset="0"/>
                  <a:cs typeface="Calibri"/>
                  <a:sym typeface="Calibri"/>
                </a:rPr>
                <a:t>APRIL-SEPTEMBER 2016</a:t>
              </a:r>
              <a:endParaRPr sz="1600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  <a:sym typeface="Calibri"/>
              </a:endParaRPr>
            </a:p>
          </p:txBody>
        </p:sp>
        <p:sp>
          <p:nvSpPr>
            <p:cNvPr id="59" name="Shape 566">
              <a:extLst>
                <a:ext uri="{FF2B5EF4-FFF2-40B4-BE49-F238E27FC236}">
                  <a16:creationId xmlns:a16="http://schemas.microsoft.com/office/drawing/2014/main" id="{989BCE7E-F2BF-47A8-B83A-565B7DDB6C4E}"/>
                </a:ext>
              </a:extLst>
            </p:cNvPr>
            <p:cNvSpPr/>
            <p:nvPr/>
          </p:nvSpPr>
          <p:spPr>
            <a:xfrm>
              <a:off x="3097171" y="834423"/>
              <a:ext cx="282300" cy="160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48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Shape 569">
              <a:extLst>
                <a:ext uri="{FF2B5EF4-FFF2-40B4-BE49-F238E27FC236}">
                  <a16:creationId xmlns:a16="http://schemas.microsoft.com/office/drawing/2014/main" id="{59968FB9-A56A-40A6-AA2B-CB5CE5195376}"/>
                </a:ext>
              </a:extLst>
            </p:cNvPr>
            <p:cNvSpPr/>
            <p:nvPr/>
          </p:nvSpPr>
          <p:spPr>
            <a:xfrm>
              <a:off x="326968" y="801209"/>
              <a:ext cx="2643055" cy="273837"/>
            </a:xfrm>
            <a:prstGeom prst="roundRect">
              <a:avLst>
                <a:gd name="adj" fmla="val 16667"/>
              </a:avLst>
            </a:prstGeom>
            <a:solidFill>
              <a:srgbClr val="3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bg1"/>
                  </a:solidFill>
                  <a:latin typeface="Bahnschrift SemiLight" panose="020B0502040204020203" pitchFamily="34" charset="0"/>
                  <a:cs typeface="Calibri"/>
                  <a:sym typeface="Calibri"/>
                </a:rPr>
                <a:t>APRIL-SEPTEMBER 2015</a:t>
              </a:r>
              <a:endParaRPr sz="1600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  <a:sym typeface="Calibri"/>
              </a:endParaRPr>
            </a:p>
          </p:txBody>
        </p:sp>
      </p:grpSp>
      <p:sp>
        <p:nvSpPr>
          <p:cNvPr id="62" name="Shape 570">
            <a:extLst>
              <a:ext uri="{FF2B5EF4-FFF2-40B4-BE49-F238E27FC236}">
                <a16:creationId xmlns:a16="http://schemas.microsoft.com/office/drawing/2014/main" id="{5173C4F8-2AAE-41A8-B0EB-50BD9675D598}"/>
              </a:ext>
            </a:extLst>
          </p:cNvPr>
          <p:cNvSpPr txBox="1"/>
          <p:nvPr/>
        </p:nvSpPr>
        <p:spPr>
          <a:xfrm>
            <a:off x="266825" y="3887258"/>
            <a:ext cx="4605574" cy="24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    </a:t>
            </a:r>
            <a:r>
              <a:rPr lang="en" sz="1400" b="1" u="sng" dirty="0">
                <a:solidFill>
                  <a:srgbClr val="348A7A"/>
                </a:solidFill>
                <a:latin typeface="Bahnschrift SemiLight" panose="020B0502040204020203" pitchFamily="34" charset="0"/>
                <a:cs typeface="Calibri"/>
              </a:rPr>
              <a:t>Best Performing Social Media : Facebook</a:t>
            </a:r>
            <a:endParaRPr sz="1400" b="1" u="sng" dirty="0">
              <a:solidFill>
                <a:srgbClr val="348A7A"/>
              </a:solidFill>
              <a:latin typeface="Bahnschrift SemiLight" panose="020B0502040204020203" pitchFamily="34" charset="0"/>
              <a:cs typeface="Calibri"/>
            </a:endParaRPr>
          </a:p>
          <a:p>
            <a:pPr>
              <a:buClr>
                <a:schemeClr val="dk1"/>
              </a:buClr>
              <a:buSzPts val="1100"/>
            </a:pPr>
            <a:endParaRPr sz="1600" b="1" u="sng" dirty="0">
              <a:solidFill>
                <a:srgbClr val="348A7A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      </a:t>
            </a:r>
            <a:r>
              <a:rPr lang="en" sz="14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New users : </a:t>
            </a:r>
            <a:r>
              <a:rPr lang="en" sz="14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92 users in 2016 to 462 users 2017 </a:t>
            </a:r>
            <a:endParaRPr sz="1400" b="1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4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      Bounce Rate : </a:t>
            </a:r>
            <a:r>
              <a:rPr lang="en" sz="14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54.14 % in 2016 to 52.09% in 2017 </a:t>
            </a:r>
            <a:endParaRPr sz="1400" b="1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4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     Average Session Duration : </a:t>
            </a:r>
            <a:r>
              <a:rPr lang="en" sz="14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00.04.16 in 2016 to 00.03.05 in 2017</a:t>
            </a:r>
            <a:endParaRPr sz="1400" b="1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F1DFA8-5134-4E4A-A776-F3BFA354ED24}"/>
              </a:ext>
            </a:extLst>
          </p:cNvPr>
          <p:cNvGrpSpPr/>
          <p:nvPr/>
        </p:nvGrpSpPr>
        <p:grpSpPr>
          <a:xfrm>
            <a:off x="310222" y="3522454"/>
            <a:ext cx="5921431" cy="344809"/>
            <a:chOff x="326968" y="3258580"/>
            <a:chExt cx="5921431" cy="344809"/>
          </a:xfrm>
        </p:grpSpPr>
        <p:sp>
          <p:nvSpPr>
            <p:cNvPr id="63" name="Shape 571">
              <a:extLst>
                <a:ext uri="{FF2B5EF4-FFF2-40B4-BE49-F238E27FC236}">
                  <a16:creationId xmlns:a16="http://schemas.microsoft.com/office/drawing/2014/main" id="{975171C3-3CF5-4ECB-89A2-DEA7C76F934E}"/>
                </a:ext>
              </a:extLst>
            </p:cNvPr>
            <p:cNvSpPr/>
            <p:nvPr/>
          </p:nvSpPr>
          <p:spPr>
            <a:xfrm>
              <a:off x="326968" y="3266139"/>
              <a:ext cx="2643055" cy="337250"/>
            </a:xfrm>
            <a:prstGeom prst="roundRect">
              <a:avLst>
                <a:gd name="adj" fmla="val 16667"/>
              </a:avLst>
            </a:prstGeom>
            <a:solidFill>
              <a:srgbClr val="3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bg1"/>
                  </a:solidFill>
                  <a:latin typeface="Bahnschrift SemiLight" panose="020B0502040204020203" pitchFamily="34" charset="0"/>
                  <a:cs typeface="Calibri"/>
                  <a:sym typeface="Calibri"/>
                </a:rPr>
                <a:t>APRIL-SEPTEMBER 2016</a:t>
              </a:r>
              <a:endParaRPr sz="1600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  <a:sym typeface="Calibri"/>
              </a:endParaRPr>
            </a:p>
          </p:txBody>
        </p:sp>
        <p:sp>
          <p:nvSpPr>
            <p:cNvPr id="64" name="Shape 572">
              <a:extLst>
                <a:ext uri="{FF2B5EF4-FFF2-40B4-BE49-F238E27FC236}">
                  <a16:creationId xmlns:a16="http://schemas.microsoft.com/office/drawing/2014/main" id="{F3C5F27F-3B9B-4FEE-ABBA-F35C1307F6EF}"/>
                </a:ext>
              </a:extLst>
            </p:cNvPr>
            <p:cNvSpPr/>
            <p:nvPr/>
          </p:nvSpPr>
          <p:spPr>
            <a:xfrm>
              <a:off x="3101609" y="3360921"/>
              <a:ext cx="282300" cy="160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48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Shape 573">
              <a:extLst>
                <a:ext uri="{FF2B5EF4-FFF2-40B4-BE49-F238E27FC236}">
                  <a16:creationId xmlns:a16="http://schemas.microsoft.com/office/drawing/2014/main" id="{4F26F6E3-A33F-4B04-B80E-E2ED0BBF29C0}"/>
                </a:ext>
              </a:extLst>
            </p:cNvPr>
            <p:cNvSpPr/>
            <p:nvPr/>
          </p:nvSpPr>
          <p:spPr>
            <a:xfrm>
              <a:off x="3540812" y="3258580"/>
              <a:ext cx="2707587" cy="322819"/>
            </a:xfrm>
            <a:prstGeom prst="roundRect">
              <a:avLst>
                <a:gd name="adj" fmla="val 16667"/>
              </a:avLst>
            </a:prstGeom>
            <a:solidFill>
              <a:srgbClr val="32A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bg1"/>
                  </a:solidFill>
                  <a:latin typeface="Bahnschrift SemiLight" panose="020B0502040204020203" pitchFamily="34" charset="0"/>
                  <a:cs typeface="Calibri"/>
                  <a:sym typeface="Calibri"/>
                </a:rPr>
                <a:t>APRIL-SEPTEMBER 2017</a:t>
              </a:r>
              <a:endParaRPr sz="1600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  <a:sym typeface="Calibri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288F34-411B-42B9-B50F-DD87BAB81979}"/>
              </a:ext>
            </a:extLst>
          </p:cNvPr>
          <p:cNvGrpSpPr/>
          <p:nvPr/>
        </p:nvGrpSpPr>
        <p:grpSpPr>
          <a:xfrm>
            <a:off x="4578375" y="1785474"/>
            <a:ext cx="1860572" cy="571876"/>
            <a:chOff x="4590622" y="1083551"/>
            <a:chExt cx="2181125" cy="776700"/>
          </a:xfrm>
        </p:grpSpPr>
        <p:sp>
          <p:nvSpPr>
            <p:cNvPr id="66" name="Shape 574">
              <a:extLst>
                <a:ext uri="{FF2B5EF4-FFF2-40B4-BE49-F238E27FC236}">
                  <a16:creationId xmlns:a16="http://schemas.microsoft.com/office/drawing/2014/main" id="{4657A88B-9780-4235-B237-2497C8D6D702}"/>
                </a:ext>
              </a:extLst>
            </p:cNvPr>
            <p:cNvSpPr/>
            <p:nvPr/>
          </p:nvSpPr>
          <p:spPr>
            <a:xfrm>
              <a:off x="4590622" y="1083551"/>
              <a:ext cx="1825500" cy="776700"/>
            </a:xfrm>
            <a:prstGeom prst="ellipse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70" name="Shape 575">
              <a:extLst>
                <a:ext uri="{FF2B5EF4-FFF2-40B4-BE49-F238E27FC236}">
                  <a16:creationId xmlns:a16="http://schemas.microsoft.com/office/drawing/2014/main" id="{6A78E7E4-6F37-44DB-B052-1CF6DB7A603D}"/>
                </a:ext>
              </a:extLst>
            </p:cNvPr>
            <p:cNvSpPr txBox="1"/>
            <p:nvPr/>
          </p:nvSpPr>
          <p:spPr>
            <a:xfrm>
              <a:off x="4653747" y="1215602"/>
              <a:ext cx="21180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indent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400" b="1" dirty="0">
                  <a:solidFill>
                    <a:schemeClr val="accent6">
                      <a:lumMod val="50000"/>
                    </a:schemeClr>
                  </a:solidFill>
                  <a:latin typeface="Bahnschrift Light" panose="020B0502040204020203" pitchFamily="34" charset="0"/>
                </a:rPr>
                <a:t>Change of 26.03%</a:t>
              </a:r>
              <a:endParaRPr sz="1400" b="1" dirty="0">
                <a:solidFill>
                  <a:schemeClr val="accent6">
                    <a:lumMod val="50000"/>
                  </a:schemeClr>
                </a:solidFill>
                <a:latin typeface="Bahnschrift Light" panose="020B0502040204020203" pitchFamily="34" charset="0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0EFBAC-26E6-4654-AD1D-C1BF8BE0B420}"/>
              </a:ext>
            </a:extLst>
          </p:cNvPr>
          <p:cNvGrpSpPr/>
          <p:nvPr/>
        </p:nvGrpSpPr>
        <p:grpSpPr>
          <a:xfrm>
            <a:off x="4495072" y="2671954"/>
            <a:ext cx="1736581" cy="623436"/>
            <a:chOff x="5718871" y="2160076"/>
            <a:chExt cx="2155409" cy="825623"/>
          </a:xfrm>
        </p:grpSpPr>
        <p:sp>
          <p:nvSpPr>
            <p:cNvPr id="68" name="Shape 579">
              <a:extLst>
                <a:ext uri="{FF2B5EF4-FFF2-40B4-BE49-F238E27FC236}">
                  <a16:creationId xmlns:a16="http://schemas.microsoft.com/office/drawing/2014/main" id="{FE8EA9DF-6F7A-44D1-8E73-961AE0B6FABF}"/>
                </a:ext>
              </a:extLst>
            </p:cNvPr>
            <p:cNvSpPr/>
            <p:nvPr/>
          </p:nvSpPr>
          <p:spPr>
            <a:xfrm>
              <a:off x="5776769" y="2160076"/>
              <a:ext cx="1986106" cy="825623"/>
            </a:xfrm>
            <a:prstGeom prst="ellipse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Shape 576">
              <a:extLst>
                <a:ext uri="{FF2B5EF4-FFF2-40B4-BE49-F238E27FC236}">
                  <a16:creationId xmlns:a16="http://schemas.microsoft.com/office/drawing/2014/main" id="{E59BEAE2-45DF-4DA0-A1E7-3857155816B0}"/>
                </a:ext>
              </a:extLst>
            </p:cNvPr>
            <p:cNvSpPr txBox="1"/>
            <p:nvPr/>
          </p:nvSpPr>
          <p:spPr>
            <a:xfrm>
              <a:off x="5718871" y="2315502"/>
              <a:ext cx="2155409" cy="487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en-US"/>
              </a:defPPr>
              <a:lvl1pPr lvl="0" indent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  <a:defRPr sz="1600" b="1">
                  <a:latin typeface="Bahnschrift Light" panose="020B0502040204020203" pitchFamily="34" charset="0"/>
                </a:defRPr>
              </a:lvl1pPr>
            </a:lstStyle>
            <a:p>
              <a:r>
                <a:rPr lang="en" dirty="0"/>
                <a:t> </a:t>
              </a:r>
              <a:r>
                <a:rPr lang="en" sz="1400" dirty="0">
                  <a:solidFill>
                    <a:schemeClr val="accent6">
                      <a:lumMod val="50000"/>
                    </a:schemeClr>
                  </a:solidFill>
                </a:rPr>
                <a:t>Change of 120.08%</a:t>
              </a:r>
              <a:endParaRPr sz="1400" dirty="0">
                <a:solidFill>
                  <a:schemeClr val="accent6">
                    <a:lumMod val="50000"/>
                  </a:schemeClr>
                </a:solidFill>
              </a:endParaRPr>
            </a:p>
            <a:p>
              <a:endParaRPr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F80A5F-D15F-4712-B499-2F5C2B41ED73}"/>
              </a:ext>
            </a:extLst>
          </p:cNvPr>
          <p:cNvGrpSpPr/>
          <p:nvPr/>
        </p:nvGrpSpPr>
        <p:grpSpPr>
          <a:xfrm>
            <a:off x="4626604" y="4489118"/>
            <a:ext cx="2012322" cy="636142"/>
            <a:chOff x="4806121" y="4032878"/>
            <a:chExt cx="2167301" cy="776700"/>
          </a:xfrm>
        </p:grpSpPr>
        <p:sp>
          <p:nvSpPr>
            <p:cNvPr id="69" name="Shape 580">
              <a:extLst>
                <a:ext uri="{FF2B5EF4-FFF2-40B4-BE49-F238E27FC236}">
                  <a16:creationId xmlns:a16="http://schemas.microsoft.com/office/drawing/2014/main" id="{3FC220EB-5CFF-4EF2-9634-CDE25F9BF197}"/>
                </a:ext>
              </a:extLst>
            </p:cNvPr>
            <p:cNvSpPr/>
            <p:nvPr/>
          </p:nvSpPr>
          <p:spPr>
            <a:xfrm>
              <a:off x="4806121" y="4032878"/>
              <a:ext cx="1825500" cy="776700"/>
            </a:xfrm>
            <a:prstGeom prst="ellipse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577">
              <a:extLst>
                <a:ext uri="{FF2B5EF4-FFF2-40B4-BE49-F238E27FC236}">
                  <a16:creationId xmlns:a16="http://schemas.microsoft.com/office/drawing/2014/main" id="{E9F884D3-AC4B-4302-9C06-A8C0BB7F0AB6}"/>
                </a:ext>
              </a:extLst>
            </p:cNvPr>
            <p:cNvSpPr txBox="1"/>
            <p:nvPr/>
          </p:nvSpPr>
          <p:spPr>
            <a:xfrm>
              <a:off x="4855422" y="4175703"/>
              <a:ext cx="2118000" cy="4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" b="1" dirty="0">
                  <a:solidFill>
                    <a:srgbClr val="6AA84F"/>
                  </a:solidFill>
                </a:rPr>
                <a:t> </a:t>
              </a:r>
              <a:r>
                <a:rPr lang="en" sz="1400" b="1" dirty="0">
                  <a:solidFill>
                    <a:schemeClr val="accent6">
                      <a:lumMod val="50000"/>
                    </a:schemeClr>
                  </a:solidFill>
                  <a:latin typeface="Bahnschrift Light" panose="020B0502040204020203" pitchFamily="34" charset="0"/>
                </a:rPr>
                <a:t>Change of 402.17%</a:t>
              </a:r>
              <a:endParaRPr sz="1400" b="1" dirty="0">
                <a:solidFill>
                  <a:schemeClr val="accent6">
                    <a:lumMod val="50000"/>
                  </a:schemeClr>
                </a:solidFill>
                <a:latin typeface="Bahnschrift Light" panose="020B0502040204020203" pitchFamily="34" charset="0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0382FB-243D-4518-8332-3FA526630F8A}"/>
              </a:ext>
            </a:extLst>
          </p:cNvPr>
          <p:cNvGrpSpPr/>
          <p:nvPr/>
        </p:nvGrpSpPr>
        <p:grpSpPr>
          <a:xfrm>
            <a:off x="4556808" y="5399510"/>
            <a:ext cx="2054258" cy="634378"/>
            <a:chOff x="5718871" y="4904590"/>
            <a:chExt cx="2501746" cy="882463"/>
          </a:xfrm>
        </p:grpSpPr>
        <p:sp>
          <p:nvSpPr>
            <p:cNvPr id="67" name="Shape 578">
              <a:extLst>
                <a:ext uri="{FF2B5EF4-FFF2-40B4-BE49-F238E27FC236}">
                  <a16:creationId xmlns:a16="http://schemas.microsoft.com/office/drawing/2014/main" id="{9881B4C1-3225-4040-A52B-DFC05C55890D}"/>
                </a:ext>
              </a:extLst>
            </p:cNvPr>
            <p:cNvSpPr txBox="1"/>
            <p:nvPr/>
          </p:nvSpPr>
          <p:spPr>
            <a:xfrm>
              <a:off x="5718871" y="5068072"/>
              <a:ext cx="2501746" cy="7189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en-US"/>
              </a:defPPr>
              <a:lvl1pPr lvl="0" indent="0">
                <a:spcBef>
                  <a:spcPts val="0"/>
                </a:spcBef>
                <a:spcAft>
                  <a:spcPts val="0"/>
                </a:spcAft>
                <a:buNone/>
                <a:defRPr b="1">
                  <a:solidFill>
                    <a:srgbClr val="6AA84F"/>
                  </a:solidFill>
                </a:defRPr>
              </a:lvl1pPr>
            </a:lstStyle>
            <a:p>
              <a:r>
                <a:rPr lang="en" dirty="0"/>
                <a:t>  </a:t>
              </a:r>
              <a:r>
                <a:rPr lang="en" sz="1400" dirty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Change of (-27.91%)</a:t>
              </a:r>
              <a:endParaRPr sz="1400" dirty="0">
                <a:solidFill>
                  <a:srgbClr val="C00000"/>
                </a:solidFill>
                <a:latin typeface="Bahnschrift Light" panose="020B0502040204020203" pitchFamily="34" charset="0"/>
              </a:endParaRPr>
            </a:p>
            <a:p>
              <a:endParaRPr dirty="0"/>
            </a:p>
          </p:txBody>
        </p:sp>
        <p:sp>
          <p:nvSpPr>
            <p:cNvPr id="74" name="Shape 580">
              <a:extLst>
                <a:ext uri="{FF2B5EF4-FFF2-40B4-BE49-F238E27FC236}">
                  <a16:creationId xmlns:a16="http://schemas.microsoft.com/office/drawing/2014/main" id="{57270CD6-ACEF-47E1-8796-F337EBC4D748}"/>
                </a:ext>
              </a:extLst>
            </p:cNvPr>
            <p:cNvSpPr/>
            <p:nvPr/>
          </p:nvSpPr>
          <p:spPr>
            <a:xfrm>
              <a:off x="5805469" y="4904590"/>
              <a:ext cx="2031402" cy="872927"/>
            </a:xfrm>
            <a:prstGeom prst="ellipse">
              <a:avLst/>
            </a:prstGeom>
            <a:noFill/>
            <a:ln w="22225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999DC09-6FD9-4DA0-B770-3F39CCC888AB}"/>
              </a:ext>
            </a:extLst>
          </p:cNvPr>
          <p:cNvSpPr/>
          <p:nvPr/>
        </p:nvSpPr>
        <p:spPr>
          <a:xfrm>
            <a:off x="4291531" y="1564789"/>
            <a:ext cx="147961" cy="1044511"/>
          </a:xfrm>
          <a:prstGeom prst="rightBrace">
            <a:avLst>
              <a:gd name="adj1" fmla="val 8333"/>
              <a:gd name="adj2" fmla="val 50864"/>
            </a:avLst>
          </a:prstGeom>
          <a:ln w="349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ight Brace 74">
            <a:extLst>
              <a:ext uri="{FF2B5EF4-FFF2-40B4-BE49-F238E27FC236}">
                <a16:creationId xmlns:a16="http://schemas.microsoft.com/office/drawing/2014/main" id="{509E7F2B-1BDD-4DF9-AAB1-8CCCA0A2CF7F}"/>
              </a:ext>
            </a:extLst>
          </p:cNvPr>
          <p:cNvSpPr/>
          <p:nvPr/>
        </p:nvSpPr>
        <p:spPr>
          <a:xfrm>
            <a:off x="4395125" y="4265335"/>
            <a:ext cx="75122" cy="1120443"/>
          </a:xfrm>
          <a:prstGeom prst="rightBrace">
            <a:avLst>
              <a:gd name="adj1" fmla="val 8333"/>
              <a:gd name="adj2" fmla="val 50864"/>
            </a:avLst>
          </a:prstGeom>
          <a:ln w="349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5707A6AD-4777-46B8-BA77-5E5B42C89B21}"/>
              </a:ext>
            </a:extLst>
          </p:cNvPr>
          <p:cNvSpPr/>
          <p:nvPr/>
        </p:nvSpPr>
        <p:spPr>
          <a:xfrm>
            <a:off x="4290065" y="2763303"/>
            <a:ext cx="116884" cy="462276"/>
          </a:xfrm>
          <a:prstGeom prst="rightBrace">
            <a:avLst>
              <a:gd name="adj1" fmla="val 8333"/>
              <a:gd name="adj2" fmla="val 50864"/>
            </a:avLst>
          </a:prstGeom>
          <a:ln w="349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CA18591C-330F-4005-AC09-261B6E52335F}"/>
              </a:ext>
            </a:extLst>
          </p:cNvPr>
          <p:cNvSpPr/>
          <p:nvPr/>
        </p:nvSpPr>
        <p:spPr>
          <a:xfrm>
            <a:off x="4389240" y="5464062"/>
            <a:ext cx="86891" cy="497595"/>
          </a:xfrm>
          <a:prstGeom prst="rightBrace">
            <a:avLst>
              <a:gd name="adj1" fmla="val 8333"/>
              <a:gd name="adj2" fmla="val 50864"/>
            </a:avLst>
          </a:prstGeom>
          <a:ln w="3492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Shape 586">
            <a:extLst>
              <a:ext uri="{FF2B5EF4-FFF2-40B4-BE49-F238E27FC236}">
                <a16:creationId xmlns:a16="http://schemas.microsoft.com/office/drawing/2014/main" id="{0BC47150-008F-42C1-920F-68EE8E12B9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8045"/>
          <a:stretch/>
        </p:blipFill>
        <p:spPr>
          <a:xfrm>
            <a:off x="8029307" y="165952"/>
            <a:ext cx="669648" cy="5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588">
            <a:extLst>
              <a:ext uri="{FF2B5EF4-FFF2-40B4-BE49-F238E27FC236}">
                <a16:creationId xmlns:a16="http://schemas.microsoft.com/office/drawing/2014/main" id="{13F156C6-8BFB-4D7E-84ED-EB55E7F131D7}"/>
              </a:ext>
            </a:extLst>
          </p:cNvPr>
          <p:cNvSpPr txBox="1"/>
          <p:nvPr/>
        </p:nvSpPr>
        <p:spPr>
          <a:xfrm>
            <a:off x="8763210" y="203155"/>
            <a:ext cx="1964250" cy="466407"/>
          </a:xfrm>
          <a:prstGeom prst="rect">
            <a:avLst/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defRPr>
            </a:lvl1pPr>
          </a:lstStyle>
          <a:p>
            <a:r>
              <a:rPr lang="en" dirty="0"/>
              <a:t>Facebook Analysis</a:t>
            </a:r>
            <a:endParaRPr dirty="0"/>
          </a:p>
        </p:txBody>
      </p:sp>
      <p:sp>
        <p:nvSpPr>
          <p:cNvPr id="81" name="Shape 591">
            <a:extLst>
              <a:ext uri="{FF2B5EF4-FFF2-40B4-BE49-F238E27FC236}">
                <a16:creationId xmlns:a16="http://schemas.microsoft.com/office/drawing/2014/main" id="{4B2A8A32-3060-4783-82D3-65A4DFA34450}"/>
              </a:ext>
            </a:extLst>
          </p:cNvPr>
          <p:cNvSpPr txBox="1"/>
          <p:nvPr/>
        </p:nvSpPr>
        <p:spPr>
          <a:xfrm>
            <a:off x="7619849" y="3426817"/>
            <a:ext cx="3697091" cy="2951955"/>
          </a:xfrm>
          <a:prstGeom prst="rect">
            <a:avLst/>
          </a:prstGeom>
          <a:noFill/>
          <a:ln>
            <a:solidFill>
              <a:srgbClr val="348A7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Bahnschrift Light" panose="020B0502040204020203" pitchFamily="34" charset="0"/>
              </a:rPr>
              <a:t>Use Facebook as a great tool for events.</a:t>
            </a:r>
            <a:endParaRPr sz="1400" dirty="0">
              <a:solidFill>
                <a:schemeClr val="dk1"/>
              </a:solidFill>
              <a:latin typeface="Bahnschrift Light" panose="020B0502040204020203" pitchFamily="34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>
              <a:solidFill>
                <a:schemeClr val="dk1"/>
              </a:solidFill>
              <a:latin typeface="Bahnschrift Light" panose="020B0502040204020203" pitchFamily="34" charset="0"/>
            </a:endParaRPr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Bahnschrift Light" panose="020B0502040204020203" pitchFamily="34" charset="0"/>
              </a:rPr>
              <a:t>Does not interact with other Facebook Pages.</a:t>
            </a:r>
            <a:endParaRPr sz="1400" dirty="0">
              <a:solidFill>
                <a:schemeClr val="dk1"/>
              </a:solidFill>
              <a:latin typeface="Bahnschrift Light" panose="020B0502040204020203" pitchFamily="34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>
              <a:solidFill>
                <a:schemeClr val="dk1"/>
              </a:solidFill>
              <a:latin typeface="Bahnschrift Light" panose="020B0502040204020203" pitchFamily="34" charset="0"/>
            </a:endParaRPr>
          </a:p>
          <a:p>
            <a:pPr marL="4254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Bahnschrift Light" panose="020B0502040204020203" pitchFamily="34" charset="0"/>
              </a:rPr>
              <a:t>Could use a lot more variation in types of content posted, every day with a range of 40 to 100 characters to produce engagement with customers. </a:t>
            </a:r>
            <a:endParaRPr sz="1400" dirty="0">
              <a:solidFill>
                <a:schemeClr val="dk1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4E34EF-B73A-46BB-8D6F-38C5238FC6AC}"/>
              </a:ext>
            </a:extLst>
          </p:cNvPr>
          <p:cNvGrpSpPr/>
          <p:nvPr/>
        </p:nvGrpSpPr>
        <p:grpSpPr>
          <a:xfrm>
            <a:off x="7450449" y="742333"/>
            <a:ext cx="4088096" cy="2607051"/>
            <a:chOff x="7849814" y="759313"/>
            <a:chExt cx="4402707" cy="3958274"/>
          </a:xfrm>
        </p:grpSpPr>
        <p:graphicFrame>
          <p:nvGraphicFramePr>
            <p:cNvPr id="79" name="Shape 587">
              <a:extLst>
                <a:ext uri="{FF2B5EF4-FFF2-40B4-BE49-F238E27FC236}">
                  <a16:creationId xmlns:a16="http://schemas.microsoft.com/office/drawing/2014/main" id="{DC1EA83E-3001-4FDD-92F9-34CFB4ECB26B}"/>
                </a:ext>
              </a:extLst>
            </p:cNvPr>
            <p:cNvGraphicFramePr/>
            <p:nvPr>
              <p:extLst/>
            </p:nvPr>
          </p:nvGraphicFramePr>
          <p:xfrm>
            <a:off x="7855725" y="759313"/>
            <a:ext cx="4396796" cy="3958274"/>
          </p:xfrm>
          <a:graphic>
            <a:graphicData uri="http://schemas.openxmlformats.org/drawingml/2006/table">
              <a:tbl>
                <a:tblPr>
                  <a:tableStyleId>{7DF18680-E054-41AD-8BC1-D1AEF772440D}</a:tableStyleId>
                </a:tblPr>
                <a:tblGrid>
                  <a:gridCol w="216546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13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2671"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latin typeface="Bahnschrift Light" panose="020B0502040204020203" pitchFamily="34" charset="0"/>
                          </a:rPr>
                          <a:t>Profile Picture &amp; Cover Photo</a:t>
                        </a:r>
                        <a:endParaRPr sz="1200" b="1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latin typeface="Bahnschrift Light" panose="020B0502040204020203" pitchFamily="34" charset="0"/>
                          </a:rPr>
                          <a:t>Provided</a:t>
                        </a:r>
                        <a:endParaRPr sz="1200" b="1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dirty="0"/>
                          <a:t>About Description</a:t>
                        </a:r>
                        <a:endParaRPr sz="1200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/>
                          <a:t>Provided</a:t>
                        </a:r>
                        <a:endParaRPr sz="120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68229"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dirty="0"/>
                          <a:t>CTA Message</a:t>
                        </a:r>
                        <a:endParaRPr sz="1200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/>
                          <a:t>Provided</a:t>
                        </a:r>
                        <a:endParaRPr sz="120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68229"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/>
                          <a:t>Milestones</a:t>
                        </a:r>
                        <a:endParaRPr sz="1200" b="1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/>
                          <a:t>Missing</a:t>
                        </a:r>
                        <a:endParaRPr sz="1200" b="1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68229"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dirty="0"/>
                          <a:t>Location</a:t>
                        </a:r>
                        <a:endParaRPr sz="1200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dirty="0"/>
                          <a:t>Provided</a:t>
                        </a:r>
                        <a:endParaRPr sz="1200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68229"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/>
                          <a:t>Activity</a:t>
                        </a:r>
                        <a:endParaRPr sz="1200" b="1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/>
                          <a:t>Missing</a:t>
                        </a:r>
                        <a:endParaRPr sz="1200" b="1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68229"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dirty="0"/>
                          <a:t>Response</a:t>
                        </a:r>
                        <a:endParaRPr sz="1200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tc>
                    <a:txBody>
                      <a:bodyPr/>
                      <a:lstStyle/>
                      <a:p>
                        <a:pPr marL="0" lvl="0" indent="0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dirty="0"/>
                          <a:t>Users can post</a:t>
                        </a:r>
                        <a:endParaRPr sz="1200" dirty="0">
                          <a:latin typeface="Bahnschrift Light" panose="020B0502040204020203" pitchFamily="34" charset="0"/>
                        </a:endParaRPr>
                      </a:p>
                    </a:txBody>
                    <a:tcPr marL="68575" marR="68575" marT="91425" marB="91425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926DEC7-8784-45B6-9E94-762C171E9150}"/>
                </a:ext>
              </a:extLst>
            </p:cNvPr>
            <p:cNvSpPr/>
            <p:nvPr/>
          </p:nvSpPr>
          <p:spPr>
            <a:xfrm>
              <a:off x="7849814" y="2580823"/>
              <a:ext cx="4065794" cy="362170"/>
            </a:xfrm>
            <a:prstGeom prst="rect">
              <a:avLst/>
            </a:prstGeom>
            <a:noFill/>
            <a:ln w="31750">
              <a:solidFill>
                <a:srgbClr val="C0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C0EF43-EB9F-4262-BE14-C80C163A45E0}"/>
                </a:ext>
              </a:extLst>
            </p:cNvPr>
            <p:cNvSpPr/>
            <p:nvPr/>
          </p:nvSpPr>
          <p:spPr>
            <a:xfrm>
              <a:off x="7887800" y="3696122"/>
              <a:ext cx="4065794" cy="362170"/>
            </a:xfrm>
            <a:prstGeom prst="rect">
              <a:avLst/>
            </a:prstGeom>
            <a:noFill/>
            <a:ln w="31750">
              <a:solidFill>
                <a:srgbClr val="C0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D4332B7-5BE8-42BC-82B2-94C289353ABC}"/>
              </a:ext>
            </a:extLst>
          </p:cNvPr>
          <p:cNvCxnSpPr>
            <a:cxnSpLocks/>
          </p:cNvCxnSpPr>
          <p:nvPr/>
        </p:nvCxnSpPr>
        <p:spPr>
          <a:xfrm flipV="1">
            <a:off x="6536390" y="790016"/>
            <a:ext cx="0" cy="5588756"/>
          </a:xfrm>
          <a:prstGeom prst="line">
            <a:avLst/>
          </a:prstGeom>
          <a:ln w="25400">
            <a:solidFill>
              <a:schemeClr val="accent1">
                <a:lumMod val="50000"/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20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348966" y="190665"/>
            <a:ext cx="11639841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410335" y="275076"/>
            <a:ext cx="2872951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OUTLINE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hape 261">
            <a:extLst>
              <a:ext uri="{FF2B5EF4-FFF2-40B4-BE49-F238E27FC236}">
                <a16:creationId xmlns:a16="http://schemas.microsoft.com/office/drawing/2014/main" id="{9A80321F-B4BE-498A-B9D9-29A7F4203932}"/>
              </a:ext>
            </a:extLst>
          </p:cNvPr>
          <p:cNvSpPr txBox="1"/>
          <p:nvPr/>
        </p:nvSpPr>
        <p:spPr>
          <a:xfrm>
            <a:off x="565018" y="1282122"/>
            <a:ext cx="5906337" cy="459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" sz="2400" b="1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INTRODUCTION</a:t>
            </a: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endParaRPr lang="en" sz="2400" b="1" dirty="0">
              <a:solidFill>
                <a:schemeClr val="tx2">
                  <a:lumMod val="50000"/>
                </a:schemeClr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THE WEBSITE</a:t>
            </a: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endParaRPr lang="en" sz="2400" b="1" dirty="0">
              <a:solidFill>
                <a:schemeClr val="tx2">
                  <a:lumMod val="50000"/>
                </a:schemeClr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" sz="2400" b="1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DIGITAL ANALYTICS</a:t>
            </a: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endParaRPr lang="en" sz="2400" b="1" dirty="0">
              <a:solidFill>
                <a:schemeClr val="tx2">
                  <a:lumMod val="50000"/>
                </a:schemeClr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" sz="2400" b="1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DIGITAL REACH</a:t>
            </a: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endParaRPr lang="en" sz="2400" b="1" dirty="0">
              <a:solidFill>
                <a:schemeClr val="tx2">
                  <a:lumMod val="50000"/>
                </a:schemeClr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" sz="2400" b="1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DIGITAL UX/UI</a:t>
            </a: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endParaRPr lang="en" sz="2400" b="1" dirty="0">
              <a:solidFill>
                <a:schemeClr val="tx2">
                  <a:lumMod val="50000"/>
                </a:schemeClr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" sz="2400" b="1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RECOMMENDATIONS</a:t>
            </a:r>
            <a:endParaRPr sz="2400" b="1" dirty="0">
              <a:solidFill>
                <a:schemeClr val="tx2">
                  <a:lumMod val="50000"/>
                </a:schemeClr>
              </a:solidFill>
              <a:latin typeface="Bahnschrift SemiLigh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0746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51657" y="89626"/>
            <a:ext cx="11783004" cy="6552947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193729" y="76200"/>
            <a:ext cx="11931596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3687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IV. DIGITAL REACH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769002" y="155887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SOCIAL MEDIA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669108-82D2-4D92-94D2-7EEED06997FC}"/>
              </a:ext>
            </a:extLst>
          </p:cNvPr>
          <p:cNvSpPr/>
          <p:nvPr/>
        </p:nvSpPr>
        <p:spPr>
          <a:xfrm>
            <a:off x="372853" y="6195022"/>
            <a:ext cx="2278822" cy="240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Facebook Insights</a:t>
            </a:r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E049F48-DAD0-42D9-9084-9C9FEF145943}"/>
              </a:ext>
            </a:extLst>
          </p:cNvPr>
          <p:cNvSpPr/>
          <p:nvPr/>
        </p:nvSpPr>
        <p:spPr>
          <a:xfrm>
            <a:off x="9133505" y="6005920"/>
            <a:ext cx="2305049" cy="551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YouTube, Instagram, Google plus, Twitter, LinkedIn </a:t>
            </a:r>
          </a:p>
        </p:txBody>
      </p:sp>
      <p:pic>
        <p:nvPicPr>
          <p:cNvPr id="49" name="Shape 598">
            <a:extLst>
              <a:ext uri="{FF2B5EF4-FFF2-40B4-BE49-F238E27FC236}">
                <a16:creationId xmlns:a16="http://schemas.microsoft.com/office/drawing/2014/main" id="{8FB5AEDE-79FE-414D-BCE5-402D6B711F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86" y="1518045"/>
            <a:ext cx="549875" cy="47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99">
            <a:extLst>
              <a:ext uri="{FF2B5EF4-FFF2-40B4-BE49-F238E27FC236}">
                <a16:creationId xmlns:a16="http://schemas.microsoft.com/office/drawing/2014/main" id="{15323774-EC0B-4D04-BB26-3D34D63B17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62" y="2501632"/>
            <a:ext cx="589215" cy="5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600">
            <a:extLst>
              <a:ext uri="{FF2B5EF4-FFF2-40B4-BE49-F238E27FC236}">
                <a16:creationId xmlns:a16="http://schemas.microsoft.com/office/drawing/2014/main" id="{72413125-FCE6-4775-AFBE-4C4CBA66BE31}"/>
              </a:ext>
            </a:extLst>
          </p:cNvPr>
          <p:cNvSpPr txBox="1"/>
          <p:nvPr/>
        </p:nvSpPr>
        <p:spPr>
          <a:xfrm>
            <a:off x="1314779" y="1367346"/>
            <a:ext cx="6299610" cy="215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just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Bahnschrift SemiLight" panose="020B0502040204020203" pitchFamily="34" charset="0"/>
              </a:rPr>
              <a:t>Keeping the development of exclusive features/content</a:t>
            </a:r>
            <a:endParaRPr dirty="0">
              <a:latin typeface="Bahnschrift SemiLight" panose="020B0502040204020203" pitchFamily="34" charset="0"/>
            </a:endParaRPr>
          </a:p>
          <a:p>
            <a:pPr marL="425450" lvl="0" indent="-285750" algn="just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Bahnschrift SemiLight" panose="020B0502040204020203" pitchFamily="34" charset="0"/>
              </a:rPr>
              <a:t>Integrating conversion measurement.  </a:t>
            </a:r>
            <a:endParaRPr dirty="0">
              <a:latin typeface="Bahnschrift SemiLight" panose="020B0502040204020203" pitchFamily="34" charset="0"/>
            </a:endParaRPr>
          </a:p>
          <a:p>
            <a:pPr marL="425450" lvl="0" indent="-285750" algn="just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Bahnschrift SemiLight" panose="020B0502040204020203" pitchFamily="34" charset="0"/>
              </a:rPr>
              <a:t>Focusing on posting schedules and best upload times.</a:t>
            </a:r>
            <a:endParaRPr dirty="0">
              <a:latin typeface="Bahnschrift SemiLight" panose="020B0502040204020203" pitchFamily="34" charset="0"/>
            </a:endParaRPr>
          </a:p>
          <a:p>
            <a:pPr marL="425450" lvl="0" indent="-285750" algn="just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Bahnschrift SemiLight" panose="020B0502040204020203" pitchFamily="34" charset="0"/>
              </a:rPr>
              <a:t>Match the post and the format to the proper network.</a:t>
            </a:r>
            <a:endParaRPr dirty="0">
              <a:latin typeface="Bahnschrift SemiLight" panose="020B0502040204020203" pitchFamily="34" charset="0"/>
            </a:endParaRPr>
          </a:p>
          <a:p>
            <a:pPr marL="425450" lvl="0" indent="-285750" algn="just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Bahnschrift SemiLight" panose="020B0502040204020203" pitchFamily="34" charset="0"/>
              </a:rPr>
              <a:t>Focusing on visual content : make impactful images and pictures. </a:t>
            </a:r>
            <a:endParaRPr dirty="0">
              <a:latin typeface="Bahnschrift SemiLight" panose="020B0502040204020203" pitchFamily="34" charset="0"/>
            </a:endParaRPr>
          </a:p>
          <a:p>
            <a:pPr marL="4254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1"/>
                </a:solidFill>
                <a:latin typeface="Bahnschrift SemiLight" panose="020B0502040204020203" pitchFamily="34" charset="0"/>
              </a:rPr>
              <a:t>Entend website reach with Hashtags</a:t>
            </a:r>
            <a:endParaRPr lang="en" dirty="0">
              <a:solidFill>
                <a:schemeClr val="dk1"/>
              </a:solidFill>
              <a:latin typeface="Bahnschrift SemiLight" panose="020B0502040204020203" pitchFamily="34" charset="0"/>
            </a:endParaRPr>
          </a:p>
          <a:p>
            <a:pPr marL="4254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</a:rPr>
              <a:t>hashtags</a:t>
            </a:r>
            <a:endParaRPr lang="en" dirty="0">
              <a:solidFill>
                <a:schemeClr val="dk1"/>
              </a:solidFill>
              <a:latin typeface="Bahnschrift SemiLight" panose="020B0502040204020203" pitchFamily="34" charset="0"/>
            </a:endParaRPr>
          </a:p>
          <a:p>
            <a:pPr marL="4254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</a:rPr>
              <a:t>enquiries and links 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52" name="Shape 601">
            <a:extLst>
              <a:ext uri="{FF2B5EF4-FFF2-40B4-BE49-F238E27FC236}">
                <a16:creationId xmlns:a16="http://schemas.microsoft.com/office/drawing/2014/main" id="{08DDEBB9-A850-4D75-87EA-413B1B89C4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853" y="794390"/>
            <a:ext cx="434767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604">
            <a:extLst>
              <a:ext uri="{FF2B5EF4-FFF2-40B4-BE49-F238E27FC236}">
                <a16:creationId xmlns:a16="http://schemas.microsoft.com/office/drawing/2014/main" id="{A2A72E95-62E7-4A38-809F-CA854DEF89A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909" y="3957226"/>
            <a:ext cx="434767" cy="42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605">
            <a:extLst>
              <a:ext uri="{FF2B5EF4-FFF2-40B4-BE49-F238E27FC236}">
                <a16:creationId xmlns:a16="http://schemas.microsoft.com/office/drawing/2014/main" id="{588E3042-DD59-4B28-B35D-05B9D513007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735" y="5069955"/>
            <a:ext cx="578975" cy="43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606">
            <a:extLst>
              <a:ext uri="{FF2B5EF4-FFF2-40B4-BE49-F238E27FC236}">
                <a16:creationId xmlns:a16="http://schemas.microsoft.com/office/drawing/2014/main" id="{139D9E8E-5DC7-4310-A9D9-5757701B05C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492" y="5619826"/>
            <a:ext cx="442172" cy="434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" name="Shape 607">
            <a:extLst>
              <a:ext uri="{FF2B5EF4-FFF2-40B4-BE49-F238E27FC236}">
                <a16:creationId xmlns:a16="http://schemas.microsoft.com/office/drawing/2014/main" id="{EB728A05-529D-481A-94E8-8E4AEC0820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190" y="4577360"/>
            <a:ext cx="434775" cy="4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608">
            <a:extLst>
              <a:ext uri="{FF2B5EF4-FFF2-40B4-BE49-F238E27FC236}">
                <a16:creationId xmlns:a16="http://schemas.microsoft.com/office/drawing/2014/main" id="{54591B79-7A8C-4B4E-BA36-6D8CAC119F57}"/>
              </a:ext>
            </a:extLst>
          </p:cNvPr>
          <p:cNvSpPr txBox="1"/>
          <p:nvPr/>
        </p:nvSpPr>
        <p:spPr>
          <a:xfrm>
            <a:off x="1314779" y="4563327"/>
            <a:ext cx="4589100" cy="161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Bahnschrift SemiLight" panose="020B0502040204020203" pitchFamily="34" charset="0"/>
              </a:rPr>
              <a:t>Low visitors, likes and views</a:t>
            </a:r>
            <a:endParaRPr dirty="0">
              <a:latin typeface="Bahnschrift SemiLight" panose="020B0502040204020203" pitchFamily="34" charset="0"/>
            </a:endParaRPr>
          </a:p>
          <a:p>
            <a:pPr marL="139700" algn="just">
              <a:buSzPts val="1400"/>
            </a:pPr>
            <a:endParaRPr dirty="0">
              <a:latin typeface="Bahnschrift SemiLight" panose="020B0502040204020203" pitchFamily="34" charset="0"/>
            </a:endParaRPr>
          </a:p>
          <a:p>
            <a:pPr marL="425450" indent="-28575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Bahnschrift SemiLight" panose="020B0502040204020203" pitchFamily="34" charset="0"/>
              </a:rPr>
              <a:t>No leads to the Canyoning Verdon Website </a:t>
            </a:r>
            <a:endParaRPr dirty="0">
              <a:latin typeface="Bahnschrift SemiLight" panose="020B0502040204020203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Shape 609">
            <a:extLst>
              <a:ext uri="{FF2B5EF4-FFF2-40B4-BE49-F238E27FC236}">
                <a16:creationId xmlns:a16="http://schemas.microsoft.com/office/drawing/2014/main" id="{6A9103F6-9997-4C5F-A061-3A3097AC895E}"/>
              </a:ext>
            </a:extLst>
          </p:cNvPr>
          <p:cNvSpPr/>
          <p:nvPr/>
        </p:nvSpPr>
        <p:spPr>
          <a:xfrm>
            <a:off x="1070989" y="1432460"/>
            <a:ext cx="195835" cy="1803369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403">
            <a:extLst>
              <a:ext uri="{FF2B5EF4-FFF2-40B4-BE49-F238E27FC236}">
                <a16:creationId xmlns:a16="http://schemas.microsoft.com/office/drawing/2014/main" id="{22A8F336-8E53-4516-8997-459BCA4132A9}"/>
              </a:ext>
            </a:extLst>
          </p:cNvPr>
          <p:cNvSpPr/>
          <p:nvPr/>
        </p:nvSpPr>
        <p:spPr>
          <a:xfrm>
            <a:off x="1013077" y="3952052"/>
            <a:ext cx="3504952" cy="429249"/>
          </a:xfrm>
          <a:prstGeom prst="roundRect">
            <a:avLst>
              <a:gd name="adj" fmla="val 16667"/>
            </a:avLst>
          </a:prstGeom>
          <a:solidFill>
            <a:srgbClr val="348A7A">
              <a:alpha val="9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Non-Performing Social Medias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sp>
        <p:nvSpPr>
          <p:cNvPr id="92" name="Shape 609">
            <a:extLst>
              <a:ext uri="{FF2B5EF4-FFF2-40B4-BE49-F238E27FC236}">
                <a16:creationId xmlns:a16="http://schemas.microsoft.com/office/drawing/2014/main" id="{CCAC51BE-4F76-4A8E-87F5-D3929D5E5C38}"/>
              </a:ext>
            </a:extLst>
          </p:cNvPr>
          <p:cNvSpPr/>
          <p:nvPr/>
        </p:nvSpPr>
        <p:spPr>
          <a:xfrm>
            <a:off x="1050105" y="4542538"/>
            <a:ext cx="116222" cy="1610905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3616A9-3C90-46C2-AB50-813CBE9F4D54}"/>
              </a:ext>
            </a:extLst>
          </p:cNvPr>
          <p:cNvGrpSpPr/>
          <p:nvPr/>
        </p:nvGrpSpPr>
        <p:grpSpPr>
          <a:xfrm>
            <a:off x="7645895" y="1432460"/>
            <a:ext cx="4195364" cy="1921323"/>
            <a:chOff x="7743532" y="1196642"/>
            <a:chExt cx="4354146" cy="1507191"/>
          </a:xfrm>
        </p:grpSpPr>
        <p:pic>
          <p:nvPicPr>
            <p:cNvPr id="16387" name="Picture 3" descr="https://lh3.googleusercontent.com/FExD7HYjrPAR4rWFomFsjznOwjQ-6om8y9fZyzCz2V9n2WV9Apdd2RlErf95C8I_08obcVQ_dfd4AsVtcsRKWbSDCINAf_1uEvbqYOlezdtrbr0_hDjWj6o7eRxKLaMKvvpK_uZ8kss">
              <a:extLst>
                <a:ext uri="{FF2B5EF4-FFF2-40B4-BE49-F238E27FC236}">
                  <a16:creationId xmlns:a16="http://schemas.microsoft.com/office/drawing/2014/main" id="{FCC6F13A-2F1E-4FF1-9045-213945DDC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7573" y="2027701"/>
              <a:ext cx="2305050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88" name="Picture 4" descr="https://lh3.googleusercontent.com/AbeP66txZzuM5LtLQzFgbKxDvZsBH7ze2icob5y50EIEKGI5QxDC-xMdFNI-V2s5KAOcijIThpbzv3dnmF9c4Iq3YyzjXn8C43x64-LWw0HV8yImwnjQLzX1AUj_z0iOMGgJP-kyvxc">
              <a:extLst>
                <a:ext uri="{FF2B5EF4-FFF2-40B4-BE49-F238E27FC236}">
                  <a16:creationId xmlns:a16="http://schemas.microsoft.com/office/drawing/2014/main" id="{F88755F8-81DC-4F88-95A3-B1A820755B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24"/>
            <a:stretch/>
          </p:blipFill>
          <p:spPr bwMode="auto">
            <a:xfrm>
              <a:off x="10073711" y="1306532"/>
              <a:ext cx="1913990" cy="646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86" name="Picture 2" descr="https://lh4.googleusercontent.com/DN5xYjtDZIVh1TfyqkbnudXjA2sC92ZUZp4Pbe6Wy57loOBrsJf6BWzIZVET-b2Cg4ZAn186foPwe0BMo646qgo1Wn57IvAtCjP8hI411xUzwydtwBttS8_4zPzPUayyCCIzkOygrOM">
              <a:extLst>
                <a:ext uri="{FF2B5EF4-FFF2-40B4-BE49-F238E27FC236}">
                  <a16:creationId xmlns:a16="http://schemas.microsoft.com/office/drawing/2014/main" id="{9F4CE3A6-D97A-4E4E-822A-0A435F393C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603" b="-1487"/>
            <a:stretch/>
          </p:blipFill>
          <p:spPr bwMode="auto">
            <a:xfrm>
              <a:off x="7871989" y="1316643"/>
              <a:ext cx="2048616" cy="646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6FFE938-2A24-4C65-ADC1-7486971F05CB}"/>
                </a:ext>
              </a:extLst>
            </p:cNvPr>
            <p:cNvSpPr/>
            <p:nvPr/>
          </p:nvSpPr>
          <p:spPr>
            <a:xfrm>
              <a:off x="7743532" y="1196642"/>
              <a:ext cx="4354146" cy="1507191"/>
            </a:xfrm>
            <a:prstGeom prst="rect">
              <a:avLst/>
            </a:prstGeom>
            <a:noFill/>
            <a:ln w="44450">
              <a:solidFill>
                <a:schemeClr val="accent6">
                  <a:lumMod val="75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hape 406">
            <a:extLst>
              <a:ext uri="{FF2B5EF4-FFF2-40B4-BE49-F238E27FC236}">
                <a16:creationId xmlns:a16="http://schemas.microsoft.com/office/drawing/2014/main" id="{920F2CEA-2625-4429-B9C9-7234932B1BA3}"/>
              </a:ext>
            </a:extLst>
          </p:cNvPr>
          <p:cNvCxnSpPr>
            <a:cxnSpLocks/>
          </p:cNvCxnSpPr>
          <p:nvPr/>
        </p:nvCxnSpPr>
        <p:spPr>
          <a:xfrm flipV="1">
            <a:off x="5662246" y="3261042"/>
            <a:ext cx="1952143" cy="15558"/>
          </a:xfrm>
          <a:prstGeom prst="straightConnector1">
            <a:avLst/>
          </a:prstGeom>
          <a:noFill/>
          <a:ln w="60325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Shape 403">
            <a:extLst>
              <a:ext uri="{FF2B5EF4-FFF2-40B4-BE49-F238E27FC236}">
                <a16:creationId xmlns:a16="http://schemas.microsoft.com/office/drawing/2014/main" id="{22A8F336-8E53-4516-8997-459BCA4132A9}"/>
              </a:ext>
            </a:extLst>
          </p:cNvPr>
          <p:cNvSpPr/>
          <p:nvPr/>
        </p:nvSpPr>
        <p:spPr>
          <a:xfrm>
            <a:off x="976423" y="828800"/>
            <a:ext cx="3504952" cy="429249"/>
          </a:xfrm>
          <a:prstGeom prst="roundRect">
            <a:avLst>
              <a:gd name="adj" fmla="val 16667"/>
            </a:avLst>
          </a:prstGeom>
          <a:solidFill>
            <a:srgbClr val="348A7A">
              <a:alpha val="9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Potential Performing 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Social Medias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1764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51758" y="114387"/>
            <a:ext cx="11783004" cy="6552947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193729" y="76200"/>
            <a:ext cx="11931596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7" y="155738"/>
            <a:ext cx="3206807" cy="560499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V. DIGITAL UX/UI 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656025" y="167486"/>
            <a:ext cx="3574773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CURRENT WEBSITE OVERVIEW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hape 403">
            <a:extLst>
              <a:ext uri="{FF2B5EF4-FFF2-40B4-BE49-F238E27FC236}">
                <a16:creationId xmlns:a16="http://schemas.microsoft.com/office/drawing/2014/main" id="{77C96D37-7E1E-4F9C-81D0-F75BF4E9D7E8}"/>
              </a:ext>
            </a:extLst>
          </p:cNvPr>
          <p:cNvSpPr/>
          <p:nvPr/>
        </p:nvSpPr>
        <p:spPr>
          <a:xfrm>
            <a:off x="8744240" y="966867"/>
            <a:ext cx="2278822" cy="436291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HEATMAP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sp>
        <p:nvSpPr>
          <p:cNvPr id="65" name="Shape 261">
            <a:extLst>
              <a:ext uri="{FF2B5EF4-FFF2-40B4-BE49-F238E27FC236}">
                <a16:creationId xmlns:a16="http://schemas.microsoft.com/office/drawing/2014/main" id="{8B186017-2FEC-46DF-8787-F5A1DBAE0715}"/>
              </a:ext>
            </a:extLst>
          </p:cNvPr>
          <p:cNvSpPr txBox="1"/>
          <p:nvPr/>
        </p:nvSpPr>
        <p:spPr>
          <a:xfrm>
            <a:off x="8364126" y="1731964"/>
            <a:ext cx="3500907" cy="399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Brand Logo does not attract attention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Hyperlinks within the text is not evident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Highest Focal Point on upper right hand side and on icons</a:t>
            </a:r>
            <a:b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</a:b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(Contact icons and country flags attract attention)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Too much text is misleading the visitors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B5E390-421D-4DD1-99E1-5FA401805733}"/>
              </a:ext>
            </a:extLst>
          </p:cNvPr>
          <p:cNvGrpSpPr/>
          <p:nvPr/>
        </p:nvGrpSpPr>
        <p:grpSpPr>
          <a:xfrm>
            <a:off x="259530" y="790112"/>
            <a:ext cx="7741470" cy="5824738"/>
            <a:chOff x="259530" y="790112"/>
            <a:chExt cx="7741470" cy="58247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D4D8D90-D60D-4618-A1A6-108AD701EF09}"/>
                </a:ext>
              </a:extLst>
            </p:cNvPr>
            <p:cNvGrpSpPr/>
            <p:nvPr/>
          </p:nvGrpSpPr>
          <p:grpSpPr>
            <a:xfrm>
              <a:off x="259530" y="790112"/>
              <a:ext cx="7732976" cy="5824738"/>
              <a:chOff x="268025" y="736255"/>
              <a:chExt cx="7395100" cy="586186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C669108-82D2-4D92-94D2-7EEED06997FC}"/>
                  </a:ext>
                </a:extLst>
              </p:cNvPr>
              <p:cNvSpPr/>
              <p:nvPr/>
            </p:nvSpPr>
            <p:spPr>
              <a:xfrm>
                <a:off x="268025" y="6357665"/>
                <a:ext cx="2278822" cy="2404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</a:rPr>
                  <a:t>Source: </a:t>
                </a:r>
                <a:r>
                  <a:rPr lang="en-US" sz="1400" i="1" dirty="0">
                    <a:solidFill>
                      <a:schemeClr val="tx2">
                        <a:lumMod val="50000"/>
                      </a:schemeClr>
                    </a:solidFill>
                  </a:rPr>
                  <a:t>www.feng-gui.com</a:t>
                </a: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95D538F-FBEF-47D7-A093-83D7B21CB5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843" t="26111" r="11406" b="26806"/>
              <a:stretch/>
            </p:blipFill>
            <p:spPr>
              <a:xfrm>
                <a:off x="282573" y="736255"/>
                <a:ext cx="7380552" cy="192938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DF138E5-8796-40D2-B948-9C22FC613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573" y="2729396"/>
                <a:ext cx="7380552" cy="3528705"/>
              </a:xfrm>
              <a:prstGeom prst="rect">
                <a:avLst/>
              </a:prstGeom>
            </p:spPr>
          </p:pic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CA8CBA9-3E55-4755-99B9-19D33834E962}"/>
                </a:ext>
              </a:extLst>
            </p:cNvPr>
            <p:cNvSpPr/>
            <p:nvPr/>
          </p:nvSpPr>
          <p:spPr>
            <a:xfrm>
              <a:off x="326967" y="2335948"/>
              <a:ext cx="882708" cy="550127"/>
            </a:xfrm>
            <a:prstGeom prst="rect">
              <a:avLst/>
            </a:prstGeom>
            <a:noFill/>
            <a:ln w="44450">
              <a:solidFill>
                <a:srgbClr val="C0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97E093E-EC8E-4428-B75E-9645DFD97D92}"/>
                </a:ext>
              </a:extLst>
            </p:cNvPr>
            <p:cNvSpPr/>
            <p:nvPr/>
          </p:nvSpPr>
          <p:spPr>
            <a:xfrm>
              <a:off x="3888626" y="3429001"/>
              <a:ext cx="1197724" cy="247649"/>
            </a:xfrm>
            <a:prstGeom prst="rect">
              <a:avLst/>
            </a:prstGeom>
            <a:noFill/>
            <a:ln w="44450">
              <a:solidFill>
                <a:srgbClr val="C0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9336544-1EBD-4F81-B726-D4BA1F6BD05A}"/>
                </a:ext>
              </a:extLst>
            </p:cNvPr>
            <p:cNvSpPr/>
            <p:nvPr/>
          </p:nvSpPr>
          <p:spPr>
            <a:xfrm>
              <a:off x="7298740" y="853031"/>
              <a:ext cx="702260" cy="550127"/>
            </a:xfrm>
            <a:prstGeom prst="rect">
              <a:avLst/>
            </a:prstGeom>
            <a:noFill/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EF3545E-5A11-4EC0-9983-70ED085A643E}"/>
                </a:ext>
              </a:extLst>
            </p:cNvPr>
            <p:cNvSpPr/>
            <p:nvPr/>
          </p:nvSpPr>
          <p:spPr>
            <a:xfrm>
              <a:off x="6322695" y="3001536"/>
              <a:ext cx="735329" cy="827514"/>
            </a:xfrm>
            <a:prstGeom prst="rect">
              <a:avLst/>
            </a:prstGeom>
            <a:noFill/>
            <a:ln w="444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5800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51758" y="114387"/>
            <a:ext cx="11783004" cy="6552947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193729" y="76200"/>
            <a:ext cx="11931596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7" y="155738"/>
            <a:ext cx="3206807" cy="560499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V. DIGITAL UX/UI 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656025" y="167486"/>
            <a:ext cx="3574773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CURRENT WEBSITE OVERVIEW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hape 403">
            <a:extLst>
              <a:ext uri="{FF2B5EF4-FFF2-40B4-BE49-F238E27FC236}">
                <a16:creationId xmlns:a16="http://schemas.microsoft.com/office/drawing/2014/main" id="{77C96D37-7E1E-4F9C-81D0-F75BF4E9D7E8}"/>
              </a:ext>
            </a:extLst>
          </p:cNvPr>
          <p:cNvSpPr/>
          <p:nvPr/>
        </p:nvSpPr>
        <p:spPr>
          <a:xfrm>
            <a:off x="334917" y="769336"/>
            <a:ext cx="5427708" cy="423783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Design, Layout &amp; Content Issues : Landing Page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014A15-9C08-4762-9AA2-C0B258806077}"/>
              </a:ext>
            </a:extLst>
          </p:cNvPr>
          <p:cNvGrpSpPr/>
          <p:nvPr/>
        </p:nvGrpSpPr>
        <p:grpSpPr>
          <a:xfrm>
            <a:off x="260111" y="1246218"/>
            <a:ext cx="11284326" cy="5231598"/>
            <a:chOff x="276567" y="1129812"/>
            <a:chExt cx="8750173" cy="4438380"/>
          </a:xfrm>
        </p:grpSpPr>
        <p:pic>
          <p:nvPicPr>
            <p:cNvPr id="23" name="Shape 441">
              <a:extLst>
                <a:ext uri="{FF2B5EF4-FFF2-40B4-BE49-F238E27FC236}">
                  <a16:creationId xmlns:a16="http://schemas.microsoft.com/office/drawing/2014/main" id="{CC30D901-E8DD-45EA-A1C9-41CB7D2493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452" t="9961" r="1867" b="8678"/>
            <a:stretch/>
          </p:blipFill>
          <p:spPr>
            <a:xfrm>
              <a:off x="3505011" y="2971248"/>
              <a:ext cx="5502965" cy="2538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Shape 442">
              <a:extLst>
                <a:ext uri="{FF2B5EF4-FFF2-40B4-BE49-F238E27FC236}">
                  <a16:creationId xmlns:a16="http://schemas.microsoft.com/office/drawing/2014/main" id="{1B7D5EB7-8F56-438A-B8AA-D477CAFF25C1}"/>
                </a:ext>
              </a:extLst>
            </p:cNvPr>
            <p:cNvSpPr/>
            <p:nvPr/>
          </p:nvSpPr>
          <p:spPr>
            <a:xfrm>
              <a:off x="7932856" y="2852376"/>
              <a:ext cx="1075119" cy="889420"/>
            </a:xfrm>
            <a:prstGeom prst="ellipse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443">
              <a:extLst>
                <a:ext uri="{FF2B5EF4-FFF2-40B4-BE49-F238E27FC236}">
                  <a16:creationId xmlns:a16="http://schemas.microsoft.com/office/drawing/2014/main" id="{88C16D1C-DBF2-46FC-97B5-8C2FFC67789D}"/>
                </a:ext>
              </a:extLst>
            </p:cNvPr>
            <p:cNvSpPr/>
            <p:nvPr/>
          </p:nvSpPr>
          <p:spPr>
            <a:xfrm>
              <a:off x="5684202" y="4041253"/>
              <a:ext cx="2079246" cy="1147523"/>
            </a:xfrm>
            <a:prstGeom prst="ellipse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" name="Shape 444">
              <a:extLst>
                <a:ext uri="{FF2B5EF4-FFF2-40B4-BE49-F238E27FC236}">
                  <a16:creationId xmlns:a16="http://schemas.microsoft.com/office/drawing/2014/main" id="{5898BDD9-BA67-4317-871E-EC39C892701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1316" r="1867" b="5417"/>
            <a:stretch/>
          </p:blipFill>
          <p:spPr>
            <a:xfrm>
              <a:off x="339235" y="1129812"/>
              <a:ext cx="5537449" cy="25504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Shape 445">
              <a:extLst>
                <a:ext uri="{FF2B5EF4-FFF2-40B4-BE49-F238E27FC236}">
                  <a16:creationId xmlns:a16="http://schemas.microsoft.com/office/drawing/2014/main" id="{5FBDB1A8-DBAE-4CE0-A96A-6F6F8F023138}"/>
                </a:ext>
              </a:extLst>
            </p:cNvPr>
            <p:cNvSpPr/>
            <p:nvPr/>
          </p:nvSpPr>
          <p:spPr>
            <a:xfrm>
              <a:off x="328716" y="2455796"/>
              <a:ext cx="1693694" cy="865941"/>
            </a:xfrm>
            <a:prstGeom prst="ellipse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0" name="Shape 446">
              <a:extLst>
                <a:ext uri="{FF2B5EF4-FFF2-40B4-BE49-F238E27FC236}">
                  <a16:creationId xmlns:a16="http://schemas.microsoft.com/office/drawing/2014/main" id="{9A78E84E-4A09-4FBB-A25F-C7DEEAA61DA4}"/>
                </a:ext>
              </a:extLst>
            </p:cNvPr>
            <p:cNvSpPr/>
            <p:nvPr/>
          </p:nvSpPr>
          <p:spPr>
            <a:xfrm>
              <a:off x="276567" y="1195992"/>
              <a:ext cx="4552136" cy="380459"/>
            </a:xfrm>
            <a:prstGeom prst="ellipse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" name="Shape 448">
              <a:extLst>
                <a:ext uri="{FF2B5EF4-FFF2-40B4-BE49-F238E27FC236}">
                  <a16:creationId xmlns:a16="http://schemas.microsoft.com/office/drawing/2014/main" id="{008A46C0-70CD-4CC1-9E80-80424AD66427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2022411" y="1835620"/>
              <a:ext cx="4757999" cy="1053147"/>
            </a:xfrm>
            <a:prstGeom prst="straightConnector1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3" name="Shape 449">
              <a:extLst>
                <a:ext uri="{FF2B5EF4-FFF2-40B4-BE49-F238E27FC236}">
                  <a16:creationId xmlns:a16="http://schemas.microsoft.com/office/drawing/2014/main" id="{143BEDFF-E2F3-4248-B1D0-FB2B4735E1F7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3051904" y="3297086"/>
              <a:ext cx="4880952" cy="794304"/>
            </a:xfrm>
            <a:prstGeom prst="straightConnector1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4" name="Shape 450">
              <a:extLst>
                <a:ext uri="{FF2B5EF4-FFF2-40B4-BE49-F238E27FC236}">
                  <a16:creationId xmlns:a16="http://schemas.microsoft.com/office/drawing/2014/main" id="{298F06C7-0A73-4D49-9D77-7181E9D7A237}"/>
                </a:ext>
              </a:extLst>
            </p:cNvPr>
            <p:cNvCxnSpPr/>
            <p:nvPr/>
          </p:nvCxnSpPr>
          <p:spPr>
            <a:xfrm rot="10800000">
              <a:off x="3036822" y="4091391"/>
              <a:ext cx="2647380" cy="333895"/>
            </a:xfrm>
            <a:prstGeom prst="straightConnector1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5" name="Shape 451">
              <a:extLst>
                <a:ext uri="{FF2B5EF4-FFF2-40B4-BE49-F238E27FC236}">
                  <a16:creationId xmlns:a16="http://schemas.microsoft.com/office/drawing/2014/main" id="{556A5091-A1DD-4CB5-9405-1FC62CBEFBCF}"/>
                </a:ext>
              </a:extLst>
            </p:cNvPr>
            <p:cNvSpPr txBox="1"/>
            <p:nvPr/>
          </p:nvSpPr>
          <p:spPr>
            <a:xfrm>
              <a:off x="6780147" y="1209819"/>
              <a:ext cx="2246593" cy="1545853"/>
            </a:xfrm>
            <a:prstGeom prst="rect">
              <a:avLst/>
            </a:prstGeom>
            <a:noFill/>
            <a:ln>
              <a:solidFill>
                <a:srgbClr val="348A7A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215900" marR="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dirty="0">
                  <a:solidFill>
                    <a:schemeClr val="dk1"/>
                  </a:solidFill>
                  <a:latin typeface="Bahnschrift Light" panose="020B0502040204020203" pitchFamily="34" charset="0"/>
                  <a:ea typeface="Calibri"/>
                  <a:cs typeface="Calibri"/>
                  <a:sym typeface="Calibri"/>
                </a:rPr>
                <a:t>Navigation bar not clear</a:t>
              </a:r>
              <a:endParaRPr dirty="0">
                <a:latin typeface="Bahnschrift Light" panose="020B0502040204020203" pitchFamily="34" charset="0"/>
              </a:endParaRPr>
            </a:p>
            <a:p>
              <a:pPr marL="215900" marR="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dirty="0">
                  <a:solidFill>
                    <a:schemeClr val="dk1"/>
                  </a:solidFill>
                  <a:latin typeface="Bahnschrift Light" panose="020B0502040204020203" pitchFamily="34" charset="0"/>
                  <a:ea typeface="Calibri"/>
                  <a:cs typeface="Calibri"/>
                  <a:sym typeface="Calibri"/>
                </a:rPr>
                <a:t>Logo is not clear and positioning does not capture attention</a:t>
              </a:r>
              <a:endParaRPr dirty="0">
                <a:latin typeface="Bahnschrift Light" panose="020B0502040204020203" pitchFamily="34" charset="0"/>
              </a:endParaRPr>
            </a:p>
            <a:p>
              <a:pPr marL="215900" marR="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dirty="0">
                  <a:solidFill>
                    <a:schemeClr val="dk1"/>
                  </a:solidFill>
                  <a:latin typeface="Bahnschrift Light" panose="020B0502040204020203" pitchFamily="34" charset="0"/>
                  <a:ea typeface="Calibri"/>
                  <a:cs typeface="Calibri"/>
                  <a:sym typeface="Calibri"/>
                </a:rPr>
                <a:t>Call to Action Button is not clear</a:t>
              </a:r>
              <a:endParaRPr dirty="0">
                <a:latin typeface="Bahnschrift Light" panose="020B0502040204020203" pitchFamily="34" charset="0"/>
              </a:endParaRPr>
            </a:p>
          </p:txBody>
        </p:sp>
        <p:sp>
          <p:nvSpPr>
            <p:cNvPr id="36" name="Shape 452">
              <a:extLst>
                <a:ext uri="{FF2B5EF4-FFF2-40B4-BE49-F238E27FC236}">
                  <a16:creationId xmlns:a16="http://schemas.microsoft.com/office/drawing/2014/main" id="{60ACDE7E-6676-4D5B-A028-1EEEB79539CA}"/>
                </a:ext>
              </a:extLst>
            </p:cNvPr>
            <p:cNvSpPr/>
            <p:nvPr/>
          </p:nvSpPr>
          <p:spPr>
            <a:xfrm>
              <a:off x="4749167" y="3295522"/>
              <a:ext cx="1075120" cy="416334"/>
            </a:xfrm>
            <a:prstGeom prst="ellipse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" name="Shape 453">
              <a:extLst>
                <a:ext uri="{FF2B5EF4-FFF2-40B4-BE49-F238E27FC236}">
                  <a16:creationId xmlns:a16="http://schemas.microsoft.com/office/drawing/2014/main" id="{7E456215-FF2B-4117-80FC-2997B3981965}"/>
                </a:ext>
              </a:extLst>
            </p:cNvPr>
            <p:cNvCxnSpPr/>
            <p:nvPr/>
          </p:nvCxnSpPr>
          <p:spPr>
            <a:xfrm rot="10800000" flipH="1">
              <a:off x="5314420" y="1820895"/>
              <a:ext cx="1465727" cy="1500842"/>
            </a:xfrm>
            <a:prstGeom prst="straightConnector1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8" name="Shape 454">
              <a:extLst>
                <a:ext uri="{FF2B5EF4-FFF2-40B4-BE49-F238E27FC236}">
                  <a16:creationId xmlns:a16="http://schemas.microsoft.com/office/drawing/2014/main" id="{2D6884FA-8865-4CD4-85DA-ED8E172CEBC7}"/>
                </a:ext>
              </a:extLst>
            </p:cNvPr>
            <p:cNvSpPr txBox="1"/>
            <p:nvPr/>
          </p:nvSpPr>
          <p:spPr>
            <a:xfrm>
              <a:off x="319835" y="3836949"/>
              <a:ext cx="2716986" cy="1731243"/>
            </a:xfrm>
            <a:prstGeom prst="rect">
              <a:avLst/>
            </a:prstGeom>
            <a:noFill/>
            <a:ln>
              <a:solidFill>
                <a:srgbClr val="348A7A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215900" marR="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dirty="0">
                  <a:solidFill>
                    <a:schemeClr val="dk1"/>
                  </a:solidFill>
                  <a:latin typeface="Bahnschrift Light" panose="020B0502040204020203" pitchFamily="34" charset="0"/>
                  <a:cs typeface="Calibri"/>
                  <a:sym typeface="Calibri"/>
                </a:rPr>
                <a:t>Description is too haphazard</a:t>
              </a:r>
              <a:endParaRPr dirty="0">
                <a:solidFill>
                  <a:schemeClr val="dk1"/>
                </a:solidFill>
                <a:latin typeface="Bahnschrift Light" panose="020B0502040204020203" pitchFamily="34" charset="0"/>
                <a:cs typeface="Calibri"/>
              </a:endParaRPr>
            </a:p>
            <a:p>
              <a:pPr marL="215900" marR="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dirty="0">
                  <a:solidFill>
                    <a:schemeClr val="dk1"/>
                  </a:solidFill>
                  <a:latin typeface="Bahnschrift Light" panose="020B0502040204020203" pitchFamily="34" charset="0"/>
                  <a:cs typeface="Calibri"/>
                  <a:sym typeface="Calibri"/>
                </a:rPr>
                <a:t>Use of colours is not complementary</a:t>
              </a:r>
              <a:endParaRPr dirty="0">
                <a:solidFill>
                  <a:schemeClr val="dk1"/>
                </a:solidFill>
                <a:latin typeface="Bahnschrift Light" panose="020B0502040204020203" pitchFamily="34" charset="0"/>
                <a:cs typeface="Calibri"/>
              </a:endParaRPr>
            </a:p>
            <a:p>
              <a:pPr marL="215900" marR="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dirty="0">
                  <a:solidFill>
                    <a:schemeClr val="dk1"/>
                  </a:solidFill>
                  <a:latin typeface="Bahnschrift Light" panose="020B0502040204020203" pitchFamily="34" charset="0"/>
                  <a:cs typeface="Calibri"/>
                  <a:sym typeface="Calibri"/>
                </a:rPr>
                <a:t>Navigation Bottom bar unclear, unreadable and does not serve the purpose</a:t>
              </a:r>
              <a:endParaRPr dirty="0">
                <a:solidFill>
                  <a:schemeClr val="dk1"/>
                </a:solidFill>
                <a:latin typeface="Bahnschrift Light" panose="020B0502040204020203" pitchFamily="34" charset="0"/>
                <a:cs typeface="Calibri"/>
              </a:endParaRPr>
            </a:p>
            <a:p>
              <a:pPr marL="215900" marR="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dirty="0">
                  <a:solidFill>
                    <a:schemeClr val="dk1"/>
                  </a:solidFill>
                  <a:latin typeface="Bahnschrift Light" panose="020B0502040204020203" pitchFamily="34" charset="0"/>
                  <a:cs typeface="Calibri"/>
                  <a:sym typeface="Calibri"/>
                </a:rPr>
                <a:t>Search Bar is not present</a:t>
              </a:r>
              <a:endParaRPr dirty="0">
                <a:solidFill>
                  <a:schemeClr val="dk1"/>
                </a:solidFill>
                <a:latin typeface="Bahnschrift Light" panose="020B0502040204020203" pitchFamily="34" charset="0"/>
                <a:cs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455">
              <a:extLst>
                <a:ext uri="{FF2B5EF4-FFF2-40B4-BE49-F238E27FC236}">
                  <a16:creationId xmlns:a16="http://schemas.microsoft.com/office/drawing/2014/main" id="{02E5148D-6F41-4FB3-A476-2F49459D8DEB}"/>
                </a:ext>
              </a:extLst>
            </p:cNvPr>
            <p:cNvSpPr/>
            <p:nvPr/>
          </p:nvSpPr>
          <p:spPr>
            <a:xfrm>
              <a:off x="3644053" y="5128818"/>
              <a:ext cx="4552136" cy="380459"/>
            </a:xfrm>
            <a:prstGeom prst="ellipse">
              <a:avLst/>
            </a:prstGeom>
            <a:noFill/>
            <a:ln w="5080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" name="Shape 448">
            <a:extLst>
              <a:ext uri="{FF2B5EF4-FFF2-40B4-BE49-F238E27FC236}">
                <a16:creationId xmlns:a16="http://schemas.microsoft.com/office/drawing/2014/main" id="{384662D1-7E90-4281-A56C-391BA8CEFAE6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130599" y="1548453"/>
            <a:ext cx="2516605" cy="511684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9A430AC-A6B8-4BE3-BF61-960D198E8635}"/>
              </a:ext>
            </a:extLst>
          </p:cNvPr>
          <p:cNvSpPr/>
          <p:nvPr/>
        </p:nvSpPr>
        <p:spPr>
          <a:xfrm>
            <a:off x="8822853" y="6440242"/>
            <a:ext cx="2631021" cy="195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www.canyoningverdon.fr</a:t>
            </a:r>
          </a:p>
        </p:txBody>
      </p:sp>
    </p:spTree>
    <p:extLst>
      <p:ext uri="{BB962C8B-B14F-4D97-AF65-F5344CB8AC3E}">
        <p14:creationId xmlns:p14="http://schemas.microsoft.com/office/powerpoint/2010/main" val="332978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51758" y="114387"/>
            <a:ext cx="11783004" cy="6552947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193729" y="76200"/>
            <a:ext cx="11931596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7" y="155738"/>
            <a:ext cx="3206807" cy="560499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V. DIGITAL UX/UI 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656025" y="167486"/>
            <a:ext cx="3574773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CURRENT WEBSITE OVERVIEW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hape 403">
            <a:extLst>
              <a:ext uri="{FF2B5EF4-FFF2-40B4-BE49-F238E27FC236}">
                <a16:creationId xmlns:a16="http://schemas.microsoft.com/office/drawing/2014/main" id="{77C96D37-7E1E-4F9C-81D0-F75BF4E9D7E8}"/>
              </a:ext>
            </a:extLst>
          </p:cNvPr>
          <p:cNvSpPr/>
          <p:nvPr/>
        </p:nvSpPr>
        <p:spPr>
          <a:xfrm>
            <a:off x="344529" y="777050"/>
            <a:ext cx="6622992" cy="423783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</a:rPr>
              <a:t>Design, Layout &amp; Content Issues: Main Activity &amp; Contact Page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pic>
        <p:nvPicPr>
          <p:cNvPr id="31" name="Shape 465">
            <a:extLst>
              <a:ext uri="{FF2B5EF4-FFF2-40B4-BE49-F238E27FC236}">
                <a16:creationId xmlns:a16="http://schemas.microsoft.com/office/drawing/2014/main" id="{F5A5193B-69BC-4EB2-8038-276A844660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17" y="1261996"/>
            <a:ext cx="6771098" cy="34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66">
            <a:extLst>
              <a:ext uri="{FF2B5EF4-FFF2-40B4-BE49-F238E27FC236}">
                <a16:creationId xmlns:a16="http://schemas.microsoft.com/office/drawing/2014/main" id="{D4E5E506-04BA-4DC6-87C0-E7926C1AD89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01" y="2466204"/>
            <a:ext cx="1197981" cy="1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67">
            <a:extLst>
              <a:ext uri="{FF2B5EF4-FFF2-40B4-BE49-F238E27FC236}">
                <a16:creationId xmlns:a16="http://schemas.microsoft.com/office/drawing/2014/main" id="{6A925866-E902-43E2-A088-5C1AB2E8BA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3675" y="2952655"/>
            <a:ext cx="308910" cy="28264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68">
            <a:extLst>
              <a:ext uri="{FF2B5EF4-FFF2-40B4-BE49-F238E27FC236}">
                <a16:creationId xmlns:a16="http://schemas.microsoft.com/office/drawing/2014/main" id="{E5AF262A-4648-4DC5-A332-AC684496744F}"/>
              </a:ext>
            </a:extLst>
          </p:cNvPr>
          <p:cNvSpPr/>
          <p:nvPr/>
        </p:nvSpPr>
        <p:spPr>
          <a:xfrm>
            <a:off x="228916" y="2553924"/>
            <a:ext cx="2827511" cy="1830469"/>
          </a:xfrm>
          <a:prstGeom prst="ellipse">
            <a:avLst/>
          </a:prstGeom>
          <a:noFill/>
          <a:ln w="539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" name="Shape 469">
            <a:extLst>
              <a:ext uri="{FF2B5EF4-FFF2-40B4-BE49-F238E27FC236}">
                <a16:creationId xmlns:a16="http://schemas.microsoft.com/office/drawing/2014/main" id="{AB4D8F3D-7867-42C5-B083-3A58306A346D}"/>
              </a:ext>
            </a:extLst>
          </p:cNvPr>
          <p:cNvCxnSpPr>
            <a:cxnSpLocks/>
            <a:stCxn id="43" idx="7"/>
            <a:endCxn id="47" idx="1"/>
          </p:cNvCxnSpPr>
          <p:nvPr/>
        </p:nvCxnSpPr>
        <p:spPr>
          <a:xfrm flipV="1">
            <a:off x="2642348" y="1483020"/>
            <a:ext cx="5522174" cy="133897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" name="Shape 470">
            <a:extLst>
              <a:ext uri="{FF2B5EF4-FFF2-40B4-BE49-F238E27FC236}">
                <a16:creationId xmlns:a16="http://schemas.microsoft.com/office/drawing/2014/main" id="{9FC02941-01B3-43FA-AFE8-2E80B8A753F2}"/>
              </a:ext>
            </a:extLst>
          </p:cNvPr>
          <p:cNvSpPr/>
          <p:nvPr/>
        </p:nvSpPr>
        <p:spPr>
          <a:xfrm>
            <a:off x="1654785" y="3117072"/>
            <a:ext cx="1364083" cy="818699"/>
          </a:xfrm>
          <a:prstGeom prst="ellipse">
            <a:avLst/>
          </a:prstGeom>
          <a:noFill/>
          <a:ln w="539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Shape 471">
            <a:extLst>
              <a:ext uri="{FF2B5EF4-FFF2-40B4-BE49-F238E27FC236}">
                <a16:creationId xmlns:a16="http://schemas.microsoft.com/office/drawing/2014/main" id="{E2C4F6C6-A849-429D-92F2-7C8BE46C5666}"/>
              </a:ext>
            </a:extLst>
          </p:cNvPr>
          <p:cNvCxnSpPr>
            <a:cxnSpLocks/>
          </p:cNvCxnSpPr>
          <p:nvPr/>
        </p:nvCxnSpPr>
        <p:spPr>
          <a:xfrm flipV="1">
            <a:off x="3015846" y="2147706"/>
            <a:ext cx="5148676" cy="1433694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" name="Shape 472">
            <a:extLst>
              <a:ext uri="{FF2B5EF4-FFF2-40B4-BE49-F238E27FC236}">
                <a16:creationId xmlns:a16="http://schemas.microsoft.com/office/drawing/2014/main" id="{01A1B540-AF83-4E30-B0BA-748E872BC99C}"/>
              </a:ext>
            </a:extLst>
          </p:cNvPr>
          <p:cNvSpPr txBox="1"/>
          <p:nvPr/>
        </p:nvSpPr>
        <p:spPr>
          <a:xfrm>
            <a:off x="8164522" y="559403"/>
            <a:ext cx="3846031" cy="1847234"/>
          </a:xfrm>
          <a:prstGeom prst="rect">
            <a:avLst/>
          </a:prstGeom>
          <a:noFill/>
          <a:ln>
            <a:solidFill>
              <a:srgbClr val="348A7A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Bahnschrift Light" panose="020B0502040204020203" pitchFamily="34" charset="0"/>
              </a:rPr>
              <a:t>Grammar check </a:t>
            </a:r>
            <a:endParaRPr dirty="0">
              <a:latin typeface="Bahnschrift Light" panose="020B0502040204020203" pitchFamily="34" charset="0"/>
            </a:endParaRP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Bahnschrift Light" panose="020B0502040204020203" pitchFamily="34" charset="0"/>
              </a:rPr>
              <a:t>Bounce Rate: 43.5%</a:t>
            </a:r>
            <a:endParaRPr dirty="0">
              <a:latin typeface="Bahnschrift Light" panose="020B0502040204020203" pitchFamily="34" charset="0"/>
            </a:endParaRP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Bahnschrift Light" panose="020B0502040204020203" pitchFamily="34" charset="0"/>
              </a:rPr>
              <a:t>Avg Time on Page: 1 minute</a:t>
            </a:r>
            <a:endParaRPr dirty="0">
              <a:latin typeface="Bahnschrift Light" panose="020B0502040204020203" pitchFamily="34" charset="0"/>
            </a:endParaRP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Bahnschrift Light" panose="020B0502040204020203" pitchFamily="34" charset="0"/>
              </a:rPr>
              <a:t>Saint Auban and Riolan represent most of the traffic(12.9%&amp; 10%)</a:t>
            </a:r>
            <a:endParaRPr dirty="0">
              <a:latin typeface="Bahnschrift Light" panose="020B0502040204020203" pitchFamily="34" charset="0"/>
            </a:endParaRP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Bahnschrift Light" panose="020B0502040204020203" pitchFamily="34" charset="0"/>
              </a:rPr>
              <a:t>High CTR(78% and 63%)</a:t>
            </a:r>
            <a:endParaRPr dirty="0">
              <a:latin typeface="Bahnschrift Light" panose="020B0502040204020203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" name="Shape 474">
            <a:extLst>
              <a:ext uri="{FF2B5EF4-FFF2-40B4-BE49-F238E27FC236}">
                <a16:creationId xmlns:a16="http://schemas.microsoft.com/office/drawing/2014/main" id="{B1C4ED30-99A7-469B-B6A5-2B0B76323714}"/>
              </a:ext>
            </a:extLst>
          </p:cNvPr>
          <p:cNvCxnSpPr>
            <a:cxnSpLocks/>
          </p:cNvCxnSpPr>
          <p:nvPr/>
        </p:nvCxnSpPr>
        <p:spPr>
          <a:xfrm flipV="1">
            <a:off x="3339165" y="864900"/>
            <a:ext cx="4938417" cy="1221643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" name="Shape 470">
            <a:extLst>
              <a:ext uri="{FF2B5EF4-FFF2-40B4-BE49-F238E27FC236}">
                <a16:creationId xmlns:a16="http://schemas.microsoft.com/office/drawing/2014/main" id="{09CB147B-72FD-4519-8125-19E20ADCAED7}"/>
              </a:ext>
            </a:extLst>
          </p:cNvPr>
          <p:cNvSpPr/>
          <p:nvPr/>
        </p:nvSpPr>
        <p:spPr>
          <a:xfrm>
            <a:off x="2627316" y="2088776"/>
            <a:ext cx="1019518" cy="363184"/>
          </a:xfrm>
          <a:prstGeom prst="ellipse">
            <a:avLst/>
          </a:prstGeom>
          <a:noFill/>
          <a:ln w="539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485">
            <a:extLst>
              <a:ext uri="{FF2B5EF4-FFF2-40B4-BE49-F238E27FC236}">
                <a16:creationId xmlns:a16="http://schemas.microsoft.com/office/drawing/2014/main" id="{25133797-83C0-4D3D-AE51-101CEE3EA74A}"/>
              </a:ext>
            </a:extLst>
          </p:cNvPr>
          <p:cNvSpPr txBox="1"/>
          <p:nvPr/>
        </p:nvSpPr>
        <p:spPr>
          <a:xfrm>
            <a:off x="1418165" y="5049101"/>
            <a:ext cx="4114767" cy="1092682"/>
          </a:xfrm>
          <a:prstGeom prst="rect">
            <a:avLst/>
          </a:prstGeom>
          <a:noFill/>
          <a:ln>
            <a:solidFill>
              <a:srgbClr val="348A7A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Bahnschrift Light" panose="020B0502040204020203" pitchFamily="34" charset="0"/>
              </a:rPr>
              <a:t>Poor color theory usage → Should use stimulating color </a:t>
            </a:r>
            <a:endParaRPr dirty="0">
              <a:latin typeface="Bahnschrift Light" panose="020B0502040204020203" pitchFamily="34" charset="0"/>
            </a:endParaRPr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Bahnschrift Light" panose="020B0502040204020203" pitchFamily="34" charset="0"/>
              </a:rPr>
              <a:t>Confusing verification question</a:t>
            </a:r>
            <a:endParaRPr dirty="0">
              <a:latin typeface="Bahnschrift Light" panose="020B0502040204020203" pitchFamily="34" charset="0"/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3C138-58F0-4E9F-8874-112D54C56DD2}"/>
              </a:ext>
            </a:extLst>
          </p:cNvPr>
          <p:cNvGrpSpPr/>
          <p:nvPr/>
        </p:nvGrpSpPr>
        <p:grpSpPr>
          <a:xfrm>
            <a:off x="5582324" y="2692884"/>
            <a:ext cx="6475280" cy="3860286"/>
            <a:chOff x="1785649" y="2390035"/>
            <a:chExt cx="7748617" cy="3917312"/>
          </a:xfrm>
        </p:grpSpPr>
        <p:pic>
          <p:nvPicPr>
            <p:cNvPr id="50" name="Shape 479">
              <a:extLst>
                <a:ext uri="{FF2B5EF4-FFF2-40B4-BE49-F238E27FC236}">
                  <a16:creationId xmlns:a16="http://schemas.microsoft.com/office/drawing/2014/main" id="{01755915-F0F6-4867-AD20-5B994C9CE4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19455"/>
            <a:stretch/>
          </p:blipFill>
          <p:spPr>
            <a:xfrm>
              <a:off x="2955929" y="2390035"/>
              <a:ext cx="6578337" cy="3917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Shape 483">
              <a:extLst>
                <a:ext uri="{FF2B5EF4-FFF2-40B4-BE49-F238E27FC236}">
                  <a16:creationId xmlns:a16="http://schemas.microsoft.com/office/drawing/2014/main" id="{ABC89BC8-63D6-4D26-8676-C57361CC5C9E}"/>
                </a:ext>
              </a:extLst>
            </p:cNvPr>
            <p:cNvSpPr/>
            <p:nvPr/>
          </p:nvSpPr>
          <p:spPr>
            <a:xfrm>
              <a:off x="5723038" y="2451960"/>
              <a:ext cx="1230211" cy="403309"/>
            </a:xfrm>
            <a:prstGeom prst="ellipse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" name="Shape 484">
              <a:extLst>
                <a:ext uri="{FF2B5EF4-FFF2-40B4-BE49-F238E27FC236}">
                  <a16:creationId xmlns:a16="http://schemas.microsoft.com/office/drawing/2014/main" id="{80CF835F-DFEE-4462-B2CE-AF52BF5E312E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>
              <a:off x="1785649" y="2653615"/>
              <a:ext cx="3937388" cy="2361767"/>
            </a:xfrm>
            <a:prstGeom prst="straightConnector1">
              <a:avLst/>
            </a:prstGeom>
            <a:noFill/>
            <a:ln w="412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54" name="Shape 486">
              <a:extLst>
                <a:ext uri="{FF2B5EF4-FFF2-40B4-BE49-F238E27FC236}">
                  <a16:creationId xmlns:a16="http://schemas.microsoft.com/office/drawing/2014/main" id="{C7F979E2-869B-49D9-9B2C-1261A1EEEC30}"/>
                </a:ext>
              </a:extLst>
            </p:cNvPr>
            <p:cNvSpPr/>
            <p:nvPr/>
          </p:nvSpPr>
          <p:spPr>
            <a:xfrm>
              <a:off x="3425304" y="4088822"/>
              <a:ext cx="1607877" cy="512917"/>
            </a:xfrm>
            <a:prstGeom prst="ellipse">
              <a:avLst/>
            </a:prstGeom>
            <a:noFill/>
            <a:ln w="539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cs typeface="Calibri"/>
                <a:sym typeface="Calibri"/>
              </a:endParaRPr>
            </a:p>
          </p:txBody>
        </p:sp>
        <p:cxnSp>
          <p:nvCxnSpPr>
            <p:cNvPr id="55" name="Shape 487">
              <a:extLst>
                <a:ext uri="{FF2B5EF4-FFF2-40B4-BE49-F238E27FC236}">
                  <a16:creationId xmlns:a16="http://schemas.microsoft.com/office/drawing/2014/main" id="{3C4B5D10-EB73-449E-B673-6CCADDD1D22F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 flipH="1">
              <a:off x="1903861" y="4526624"/>
              <a:ext cx="1756911" cy="1104056"/>
            </a:xfrm>
            <a:prstGeom prst="straightConnector1">
              <a:avLst/>
            </a:prstGeom>
            <a:noFill/>
            <a:ln w="412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9F385CB8-396F-4C7E-AE19-AECB7625F949}"/>
              </a:ext>
            </a:extLst>
          </p:cNvPr>
          <p:cNvSpPr/>
          <p:nvPr/>
        </p:nvSpPr>
        <p:spPr>
          <a:xfrm>
            <a:off x="9098117" y="6432337"/>
            <a:ext cx="2691482" cy="216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www.canyoningverdon.fr</a:t>
            </a:r>
          </a:p>
        </p:txBody>
      </p:sp>
    </p:spTree>
    <p:extLst>
      <p:ext uri="{BB962C8B-B14F-4D97-AF65-F5344CB8AC3E}">
        <p14:creationId xmlns:p14="http://schemas.microsoft.com/office/powerpoint/2010/main" val="2653475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E644EC0-D605-4495-875C-E6683A9E1715}"/>
              </a:ext>
            </a:extLst>
          </p:cNvPr>
          <p:cNvSpPr/>
          <p:nvPr/>
        </p:nvSpPr>
        <p:spPr>
          <a:xfrm>
            <a:off x="251758" y="114387"/>
            <a:ext cx="11783004" cy="6552947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193729" y="76200"/>
            <a:ext cx="11931596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7" y="155738"/>
            <a:ext cx="3206807" cy="560499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V. DIGITAL UX/UI 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656025" y="167486"/>
            <a:ext cx="3574773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OVERVIEW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FFFF30-C888-4112-B6DB-7EEFE4863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0" t="29590" r="16562" b="32179"/>
          <a:stretch/>
        </p:blipFill>
        <p:spPr>
          <a:xfrm>
            <a:off x="326967" y="1197730"/>
            <a:ext cx="4768389" cy="172413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66399" y="3580132"/>
            <a:ext cx="3062334" cy="2689422"/>
            <a:chOff x="448908" y="3581400"/>
            <a:chExt cx="3062334" cy="26894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AE30EA-6854-4C30-977F-636567618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457" t="31944" r="62564" b="24028"/>
            <a:stretch/>
          </p:blipFill>
          <p:spPr>
            <a:xfrm>
              <a:off x="448908" y="3581400"/>
              <a:ext cx="1626662" cy="268942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B0D930-EB9C-4209-BB32-44E625D36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031" t="36320" r="24391" b="47080"/>
            <a:stretch/>
          </p:blipFill>
          <p:spPr>
            <a:xfrm>
              <a:off x="2119437" y="5119300"/>
              <a:ext cx="1391805" cy="1101181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576C61D-1D62-4462-B2C6-460CD9C1C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661" t="34882" r="44525" b="46250"/>
            <a:stretch/>
          </p:blipFill>
          <p:spPr>
            <a:xfrm>
              <a:off x="2131667" y="3582451"/>
              <a:ext cx="1379575" cy="1239329"/>
            </a:xfrm>
            <a:prstGeom prst="rect">
              <a:avLst/>
            </a:prstGeom>
          </p:spPr>
        </p:pic>
      </p:grpSp>
      <p:sp>
        <p:nvSpPr>
          <p:cNvPr id="57" name="Shape 499">
            <a:extLst>
              <a:ext uri="{FF2B5EF4-FFF2-40B4-BE49-F238E27FC236}">
                <a16:creationId xmlns:a16="http://schemas.microsoft.com/office/drawing/2014/main" id="{442AA820-B8B3-41B8-AA60-E5C270664AB7}"/>
              </a:ext>
            </a:extLst>
          </p:cNvPr>
          <p:cNvSpPr/>
          <p:nvPr/>
        </p:nvSpPr>
        <p:spPr>
          <a:xfrm>
            <a:off x="1066009" y="794272"/>
            <a:ext cx="2825404" cy="326821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GENERAL RESPONS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E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4CAA11-DD21-4CEE-96AE-66B60C42CE30}"/>
              </a:ext>
            </a:extLst>
          </p:cNvPr>
          <p:cNvSpPr/>
          <p:nvPr/>
        </p:nvSpPr>
        <p:spPr>
          <a:xfrm>
            <a:off x="1066009" y="6410057"/>
            <a:ext cx="2663114" cy="18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website-grader.com</a:t>
            </a:r>
          </a:p>
        </p:txBody>
      </p:sp>
      <p:sp>
        <p:nvSpPr>
          <p:cNvPr id="21" name="Shape 499">
            <a:extLst>
              <a:ext uri="{FF2B5EF4-FFF2-40B4-BE49-F238E27FC236}">
                <a16:creationId xmlns:a16="http://schemas.microsoft.com/office/drawing/2014/main" id="{442AA820-B8B3-41B8-AA60-E5C270664AB7}"/>
              </a:ext>
            </a:extLst>
          </p:cNvPr>
          <p:cNvSpPr/>
          <p:nvPr/>
        </p:nvSpPr>
        <p:spPr>
          <a:xfrm>
            <a:off x="984864" y="3147926"/>
            <a:ext cx="2825404" cy="326821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MOBILE FRIENDLINESS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3" name="Shape 499">
            <a:extLst>
              <a:ext uri="{FF2B5EF4-FFF2-40B4-BE49-F238E27FC236}">
                <a16:creationId xmlns:a16="http://schemas.microsoft.com/office/drawing/2014/main" id="{442AA820-B8B3-41B8-AA60-E5C270664AB7}"/>
              </a:ext>
            </a:extLst>
          </p:cNvPr>
          <p:cNvSpPr/>
          <p:nvPr/>
        </p:nvSpPr>
        <p:spPr>
          <a:xfrm>
            <a:off x="7932501" y="794272"/>
            <a:ext cx="2825404" cy="326821"/>
          </a:xfrm>
          <a:prstGeom prst="roundRect">
            <a:avLst>
              <a:gd name="adj" fmla="val 16667"/>
            </a:avLst>
          </a:prstGeom>
          <a:solidFill>
            <a:srgbClr val="32A8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GENERAL RESPONS</a:t>
            </a:r>
            <a:r>
              <a:rPr lang="en-US" dirty="0">
                <a:solidFill>
                  <a:schemeClr val="bg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E</a:t>
            </a:r>
            <a:endParaRPr dirty="0">
              <a:solidFill>
                <a:schemeClr val="bg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pic>
        <p:nvPicPr>
          <p:cNvPr id="1026" name="Picture 2" descr="https://lh3.googleusercontent.com/ub3JLXBiGka_4Q95wfc0--GgaKVQ225L74Mci6PzBuZTfHqKaOijD_DhoWSZU7O-mwI0zWCXCh6mM9K__Z_Ba0i9A0s6UKZZAdWft8SovqX-sN1COcvtlKKhVbYOganLFz3UGNpVpY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565" y="1197730"/>
            <a:ext cx="6538265" cy="36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38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91350" y="155738"/>
            <a:ext cx="11743411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7" y="155738"/>
            <a:ext cx="3359207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RECOMMENDATIONS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Shape 622">
            <a:extLst>
              <a:ext uri="{FF2B5EF4-FFF2-40B4-BE49-F238E27FC236}">
                <a16:creationId xmlns:a16="http://schemas.microsoft.com/office/drawing/2014/main" id="{DFF0AD60-6B76-4A33-9B0F-0725A4A1D9CD}"/>
              </a:ext>
            </a:extLst>
          </p:cNvPr>
          <p:cNvSpPr txBox="1"/>
          <p:nvPr/>
        </p:nvSpPr>
        <p:spPr>
          <a:xfrm>
            <a:off x="5912094" y="3739331"/>
            <a:ext cx="3175800" cy="7850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Call the phone number. 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Fill the contact form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623">
            <a:extLst>
              <a:ext uri="{FF2B5EF4-FFF2-40B4-BE49-F238E27FC236}">
                <a16:creationId xmlns:a16="http://schemas.microsoft.com/office/drawing/2014/main" id="{208BD410-D110-4BA8-A581-88DC3A1B90B6}"/>
              </a:ext>
            </a:extLst>
          </p:cNvPr>
          <p:cNvSpPr txBox="1"/>
          <p:nvPr/>
        </p:nvSpPr>
        <p:spPr>
          <a:xfrm>
            <a:off x="5912095" y="1677805"/>
            <a:ext cx="3175800" cy="338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Organic search, social media.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19" name="Shape 624">
            <a:extLst>
              <a:ext uri="{FF2B5EF4-FFF2-40B4-BE49-F238E27FC236}">
                <a16:creationId xmlns:a16="http://schemas.microsoft.com/office/drawing/2014/main" id="{299321DF-589B-44B9-8C05-DA22D6DBFC4F}"/>
              </a:ext>
            </a:extLst>
          </p:cNvPr>
          <p:cNvSpPr txBox="1"/>
          <p:nvPr/>
        </p:nvSpPr>
        <p:spPr>
          <a:xfrm>
            <a:off x="5912094" y="2612638"/>
            <a:ext cx="3175800" cy="696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Web pages and phone web pages, social media.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0" name="Shape 625">
            <a:extLst>
              <a:ext uri="{FF2B5EF4-FFF2-40B4-BE49-F238E27FC236}">
                <a16:creationId xmlns:a16="http://schemas.microsoft.com/office/drawing/2014/main" id="{C8381997-536B-4CB6-B0EB-C8A9A8E916BA}"/>
              </a:ext>
            </a:extLst>
          </p:cNvPr>
          <p:cNvSpPr txBox="1"/>
          <p:nvPr/>
        </p:nvSpPr>
        <p:spPr>
          <a:xfrm>
            <a:off x="5912094" y="5036116"/>
            <a:ext cx="3175800" cy="7850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Recommendation to other  potential customers.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1" name="Shape 626">
            <a:extLst>
              <a:ext uri="{FF2B5EF4-FFF2-40B4-BE49-F238E27FC236}">
                <a16:creationId xmlns:a16="http://schemas.microsoft.com/office/drawing/2014/main" id="{94E25A59-6500-4C7D-B686-2CA01665562A}"/>
              </a:ext>
            </a:extLst>
          </p:cNvPr>
          <p:cNvSpPr/>
          <p:nvPr/>
        </p:nvSpPr>
        <p:spPr>
          <a:xfrm>
            <a:off x="378674" y="819102"/>
            <a:ext cx="2383576" cy="438198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REAN Model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pic>
        <p:nvPicPr>
          <p:cNvPr id="23" name="Shape 627">
            <a:extLst>
              <a:ext uri="{FF2B5EF4-FFF2-40B4-BE49-F238E27FC236}">
                <a16:creationId xmlns:a16="http://schemas.microsoft.com/office/drawing/2014/main" id="{E2D1973C-F4B7-46F1-B9B1-7D37EFC45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100" y="1427545"/>
            <a:ext cx="4549508" cy="4626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628">
            <a:extLst>
              <a:ext uri="{FF2B5EF4-FFF2-40B4-BE49-F238E27FC236}">
                <a16:creationId xmlns:a16="http://schemas.microsoft.com/office/drawing/2014/main" id="{B29D4D29-6493-4467-A8DD-B01263B8BBC6}"/>
              </a:ext>
            </a:extLst>
          </p:cNvPr>
          <p:cNvSpPr/>
          <p:nvPr/>
        </p:nvSpPr>
        <p:spPr>
          <a:xfrm>
            <a:off x="6096000" y="783183"/>
            <a:ext cx="2755800" cy="438197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Conversion Goals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5" name="Shape 630">
            <a:extLst>
              <a:ext uri="{FF2B5EF4-FFF2-40B4-BE49-F238E27FC236}">
                <a16:creationId xmlns:a16="http://schemas.microsoft.com/office/drawing/2014/main" id="{8CDD66F2-692F-437D-8505-8FBE61D46C1E}"/>
              </a:ext>
            </a:extLst>
          </p:cNvPr>
          <p:cNvSpPr txBox="1"/>
          <p:nvPr/>
        </p:nvSpPr>
        <p:spPr>
          <a:xfrm>
            <a:off x="9296511" y="1123950"/>
            <a:ext cx="2731638" cy="1440061"/>
          </a:xfrm>
          <a:prstGeom prst="rect">
            <a:avLst/>
          </a:prstGeom>
          <a:solidFill>
            <a:schemeClr val="accent6">
              <a:lumMod val="20000"/>
              <a:lumOff val="80000"/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4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Be able to evaluate the number of customers who come from organic search and social media channels both from France and other places </a:t>
            </a:r>
            <a:r>
              <a:rPr lang="en" sz="900" dirty="0"/>
              <a:t>.</a:t>
            </a:r>
            <a:endParaRPr sz="900" dirty="0"/>
          </a:p>
        </p:txBody>
      </p:sp>
      <p:sp>
        <p:nvSpPr>
          <p:cNvPr id="26" name="Shape 631">
            <a:extLst>
              <a:ext uri="{FF2B5EF4-FFF2-40B4-BE49-F238E27FC236}">
                <a16:creationId xmlns:a16="http://schemas.microsoft.com/office/drawing/2014/main" id="{8C627D4E-6729-41EA-9B11-724FD88FCF14}"/>
              </a:ext>
            </a:extLst>
          </p:cNvPr>
          <p:cNvSpPr txBox="1"/>
          <p:nvPr/>
        </p:nvSpPr>
        <p:spPr>
          <a:xfrm>
            <a:off x="9296511" y="2691899"/>
            <a:ext cx="2721510" cy="966864"/>
          </a:xfrm>
          <a:prstGeom prst="rect">
            <a:avLst/>
          </a:prstGeom>
          <a:solidFill>
            <a:schemeClr val="accent4">
              <a:lumMod val="20000"/>
              <a:lumOff val="80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4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Aiming that 20% of people visiting the website should be able to click on our webpages </a:t>
            </a:r>
            <a:r>
              <a:rPr lang="en" sz="12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.</a:t>
            </a:r>
            <a:endParaRPr sz="12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sp>
        <p:nvSpPr>
          <p:cNvPr id="29" name="Shape 632">
            <a:extLst>
              <a:ext uri="{FF2B5EF4-FFF2-40B4-BE49-F238E27FC236}">
                <a16:creationId xmlns:a16="http://schemas.microsoft.com/office/drawing/2014/main" id="{5263C9C4-E8DA-4418-AEEA-734DB6EAA00A}"/>
              </a:ext>
            </a:extLst>
          </p:cNvPr>
          <p:cNvSpPr txBox="1"/>
          <p:nvPr/>
        </p:nvSpPr>
        <p:spPr>
          <a:xfrm>
            <a:off x="9306639" y="3749348"/>
            <a:ext cx="2681558" cy="1154994"/>
          </a:xfrm>
          <a:prstGeom prst="rect">
            <a:avLst/>
          </a:prstGeom>
          <a:solidFill>
            <a:schemeClr val="accent1">
              <a:lumMod val="20000"/>
              <a:lumOff val="80000"/>
              <a:alpha val="4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85750">
              <a:buSzPts val="900"/>
              <a:buChar char="●"/>
            </a:pPr>
            <a:r>
              <a:rPr lang="en" sz="14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Activate a majority of 40% of customers to call the phone number in order to establish more direct contact</a:t>
            </a:r>
            <a:endParaRPr sz="14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sp>
        <p:nvSpPr>
          <p:cNvPr id="30" name="Shape 634">
            <a:extLst>
              <a:ext uri="{FF2B5EF4-FFF2-40B4-BE49-F238E27FC236}">
                <a16:creationId xmlns:a16="http://schemas.microsoft.com/office/drawing/2014/main" id="{3CC20327-7EFC-42A1-A799-5B7F09EC8531}"/>
              </a:ext>
            </a:extLst>
          </p:cNvPr>
          <p:cNvSpPr txBox="1"/>
          <p:nvPr/>
        </p:nvSpPr>
        <p:spPr>
          <a:xfrm>
            <a:off x="9306639" y="5036116"/>
            <a:ext cx="2681558" cy="1229758"/>
          </a:xfrm>
          <a:prstGeom prst="rect">
            <a:avLst/>
          </a:prstGeom>
          <a:solidFill>
            <a:schemeClr val="accent2">
              <a:lumMod val="20000"/>
              <a:lumOff val="80000"/>
              <a:alpha val="62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4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Nurture customers to recommend our websites to other customers coming from France and other parts of the world</a:t>
            </a:r>
            <a:endParaRPr sz="14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0ACFDD-0711-4D75-BDEE-F5682668114C}"/>
              </a:ext>
            </a:extLst>
          </p:cNvPr>
          <p:cNvCxnSpPr>
            <a:cxnSpLocks/>
          </p:cNvCxnSpPr>
          <p:nvPr/>
        </p:nvCxnSpPr>
        <p:spPr>
          <a:xfrm flipH="1">
            <a:off x="4962608" y="1847155"/>
            <a:ext cx="684943" cy="0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6FBC4C-E2EC-4079-BB80-BDB67988D83B}"/>
              </a:ext>
            </a:extLst>
          </p:cNvPr>
          <p:cNvCxnSpPr>
            <a:cxnSpLocks/>
          </p:cNvCxnSpPr>
          <p:nvPr/>
        </p:nvCxnSpPr>
        <p:spPr>
          <a:xfrm flipH="1">
            <a:off x="4962608" y="2961083"/>
            <a:ext cx="684943" cy="0"/>
          </a:xfrm>
          <a:prstGeom prst="straightConnector1">
            <a:avLst/>
          </a:prstGeom>
          <a:ln w="539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484A72-CB43-4094-8DE9-BE8AB074EF82}"/>
              </a:ext>
            </a:extLst>
          </p:cNvPr>
          <p:cNvCxnSpPr>
            <a:cxnSpLocks/>
          </p:cNvCxnSpPr>
          <p:nvPr/>
        </p:nvCxnSpPr>
        <p:spPr>
          <a:xfrm flipH="1">
            <a:off x="4962608" y="4192605"/>
            <a:ext cx="684943" cy="0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9E2D87-C1AF-4D22-A546-F196E554FE1C}"/>
              </a:ext>
            </a:extLst>
          </p:cNvPr>
          <p:cNvCxnSpPr>
            <a:cxnSpLocks/>
          </p:cNvCxnSpPr>
          <p:nvPr/>
        </p:nvCxnSpPr>
        <p:spPr>
          <a:xfrm flipH="1">
            <a:off x="4962608" y="5420717"/>
            <a:ext cx="684943" cy="0"/>
          </a:xfrm>
          <a:prstGeom prst="straightConnector1">
            <a:avLst/>
          </a:prstGeom>
          <a:ln w="539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841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91350" y="155738"/>
            <a:ext cx="11743411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7" y="155738"/>
            <a:ext cx="3359207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RECOMMENDATIONS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Shape 626">
            <a:extLst>
              <a:ext uri="{FF2B5EF4-FFF2-40B4-BE49-F238E27FC236}">
                <a16:creationId xmlns:a16="http://schemas.microsoft.com/office/drawing/2014/main" id="{94E25A59-6500-4C7D-B686-2CA01665562A}"/>
              </a:ext>
            </a:extLst>
          </p:cNvPr>
          <p:cNvSpPr/>
          <p:nvPr/>
        </p:nvSpPr>
        <p:spPr>
          <a:xfrm>
            <a:off x="3758449" y="180773"/>
            <a:ext cx="2489950" cy="523866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SEO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31" name="Shape 261">
            <a:extLst>
              <a:ext uri="{FF2B5EF4-FFF2-40B4-BE49-F238E27FC236}">
                <a16:creationId xmlns:a16="http://schemas.microsoft.com/office/drawing/2014/main" id="{615F44E7-7569-4017-A242-A052DC9812AC}"/>
              </a:ext>
            </a:extLst>
          </p:cNvPr>
          <p:cNvSpPr txBox="1"/>
          <p:nvPr/>
        </p:nvSpPr>
        <p:spPr>
          <a:xfrm>
            <a:off x="227896" y="841677"/>
            <a:ext cx="6402732" cy="573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On page optimization can be improved through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use of tags </a:t>
            </a:r>
            <a:b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</a:b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(Title, Description, Image etc.)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Use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targeted key words 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(avoid repetitive use)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Focused keywords 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to be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updated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 periodically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Use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Heading Tags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(H1,H2..) effectively with incorporation of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keywords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Use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meta tags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 to efficiently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summarize content 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and </a:t>
            </a:r>
            <a:b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</a:b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create unique meta tags for each page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Improve URL 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structure to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allow better crawling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Implement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Easy Navigation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 through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.XML Sitemap 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and use of breadcrumbs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Use of targeted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keywords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 in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Text 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and text should be </a:t>
            </a:r>
            <a:b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</a:b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concise 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and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updated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 periodically to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maintain engagement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Organic Search 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Results can be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increased </a:t>
            </a:r>
            <a:r>
              <a:rPr lang="en-US" sz="16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through </a:t>
            </a:r>
            <a:r>
              <a:rPr lang="en-US" sz="16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improved backlinking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324E48-9EC5-4603-873C-9A6D407A6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541464"/>
              </p:ext>
            </p:extLst>
          </p:nvPr>
        </p:nvGraphicFramePr>
        <p:xfrm>
          <a:off x="6995274" y="332707"/>
          <a:ext cx="4905376" cy="240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650">
                  <a:extLst>
                    <a:ext uri="{9D8B030D-6E8A-4147-A177-3AD203B41FA5}">
                      <a16:colId xmlns:a16="http://schemas.microsoft.com/office/drawing/2014/main" val="1686611209"/>
                    </a:ext>
                  </a:extLst>
                </a:gridCol>
                <a:gridCol w="964998">
                  <a:extLst>
                    <a:ext uri="{9D8B030D-6E8A-4147-A177-3AD203B41FA5}">
                      <a16:colId xmlns:a16="http://schemas.microsoft.com/office/drawing/2014/main" val="2100960348"/>
                    </a:ext>
                  </a:extLst>
                </a:gridCol>
                <a:gridCol w="2013728">
                  <a:extLst>
                    <a:ext uri="{9D8B030D-6E8A-4147-A177-3AD203B41FA5}">
                      <a16:colId xmlns:a16="http://schemas.microsoft.com/office/drawing/2014/main" val="4067926908"/>
                    </a:ext>
                  </a:extLst>
                </a:gridCol>
              </a:tblGrid>
              <a:tr h="360262">
                <a:tc gridSpan="3">
                  <a:txBody>
                    <a:bodyPr/>
                    <a:lstStyle/>
                    <a:p>
                      <a:r>
                        <a:rPr lang="en-US" dirty="0">
                          <a:latin typeface="Bahnschrift Light" panose="020B0502040204020203" pitchFamily="34" charset="0"/>
                        </a:rPr>
                        <a:t>TOP ORGANIC KEYWORDS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548810"/>
                  </a:ext>
                </a:extLst>
              </a:tr>
              <a:tr h="510371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Bahnschrift Light" panose="020B0502040204020203" pitchFamily="34" charset="0"/>
                        </a:rPr>
                        <a:t>KEYWORD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Bahnschrift Light" panose="020B0502040204020203" pitchFamily="34" charset="0"/>
                        </a:rPr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Bahnschrift Light" panose="020B0502040204020203" pitchFamily="34" charset="0"/>
                        </a:rPr>
                        <a:t>VOLUME</a:t>
                      </a:r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400" b="1" dirty="0">
                          <a:latin typeface="Bahnschrift Light" panose="020B0502040204020203" pitchFamily="34" charset="0"/>
                        </a:rPr>
                        <a:t>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196026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canyoning verdon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2,400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38192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canyon verdon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78062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canyoning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27,100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397635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verdon canyoning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02181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canyoning castellane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442391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8102D0A-AAD4-4CB2-8FA2-F53B528C9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84967"/>
              </p:ext>
            </p:extLst>
          </p:nvPr>
        </p:nvGraphicFramePr>
        <p:xfrm>
          <a:off x="6158645" y="2869011"/>
          <a:ext cx="5800588" cy="3277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938">
                  <a:extLst>
                    <a:ext uri="{9D8B030D-6E8A-4147-A177-3AD203B41FA5}">
                      <a16:colId xmlns:a16="http://schemas.microsoft.com/office/drawing/2014/main" val="168661120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10096034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67926908"/>
                    </a:ext>
                  </a:extLst>
                </a:gridCol>
                <a:gridCol w="935174">
                  <a:extLst>
                    <a:ext uri="{9D8B030D-6E8A-4147-A177-3AD203B41FA5}">
                      <a16:colId xmlns:a16="http://schemas.microsoft.com/office/drawing/2014/main" val="766953372"/>
                    </a:ext>
                  </a:extLst>
                </a:gridCol>
                <a:gridCol w="950776">
                  <a:extLst>
                    <a:ext uri="{9D8B030D-6E8A-4147-A177-3AD203B41FA5}">
                      <a16:colId xmlns:a16="http://schemas.microsoft.com/office/drawing/2014/main" val="439465757"/>
                    </a:ext>
                  </a:extLst>
                </a:gridCol>
              </a:tblGrid>
              <a:tr h="361346">
                <a:tc gridSpan="5">
                  <a:txBody>
                    <a:bodyPr/>
                    <a:lstStyle/>
                    <a:p>
                      <a:r>
                        <a:rPr lang="en-US" dirty="0">
                          <a:latin typeface="Bahnschrift Light" panose="020B0502040204020203" pitchFamily="34" charset="0"/>
                        </a:rPr>
                        <a:t>ORGANIC SEARCH POSITION - KEYWORDS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548810"/>
                  </a:ext>
                </a:extLst>
              </a:tr>
              <a:tr h="572785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Bahnschrift Light" panose="020B0502040204020203" pitchFamily="34" charset="0"/>
                        </a:rPr>
                        <a:t>KEYWORD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Bahnschrift Light" panose="020B0502040204020203" pitchFamily="34" charset="0"/>
                        </a:rPr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Bahnschrift Light" panose="020B0502040204020203" pitchFamily="34" charset="0"/>
                        </a:rPr>
                        <a:t>VOLUME</a:t>
                      </a:r>
                      <a:r>
                        <a:rPr lang="en-US" sz="1200" dirty="0"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1" dirty="0">
                          <a:latin typeface="Bahnschrift Light" panose="020B0502040204020203" pitchFamily="34" charset="0"/>
                        </a:rPr>
                        <a:t>GENERATED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Bahnschrift Light" panose="020B0502040204020203" pitchFamily="34" charset="0"/>
                        </a:rPr>
                        <a:t>TRAFFIC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Bahnschrift Light" panose="020B0502040204020203" pitchFamily="34" charset="0"/>
                        </a:rPr>
                        <a:t>TOTAL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196026"/>
                  </a:ext>
                </a:extLst>
              </a:tr>
              <a:tr h="32634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canyoning verdon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63.01%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38192"/>
                  </a:ext>
                </a:extLst>
              </a:tr>
              <a:tr h="3668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canyon verdon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5.47%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447,000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7806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canyoning gorges du verdon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5.02%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102,000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397635"/>
                  </a:ext>
                </a:extLst>
              </a:tr>
              <a:tr h="30112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canyoning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27,100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2.23%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8,280,000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021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via ferrata verdon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1.84%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75,000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44239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gorges du verdon canyoning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1.56%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ahnschrift Light" panose="020B0502040204020203" pitchFamily="34" charset="0"/>
                        </a:rPr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690864"/>
                  </a:ext>
                </a:extLst>
              </a:tr>
            </a:tbl>
          </a:graphicData>
        </a:graphic>
      </p:graphicFrame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E69AECD-7D65-4167-A1BA-089FD60C47D9}"/>
              </a:ext>
            </a:extLst>
          </p:cNvPr>
          <p:cNvSpPr/>
          <p:nvPr/>
        </p:nvSpPr>
        <p:spPr>
          <a:xfrm>
            <a:off x="8844673" y="6263977"/>
            <a:ext cx="2663114" cy="18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SEMrush</a:t>
            </a:r>
          </a:p>
        </p:txBody>
      </p:sp>
    </p:spTree>
    <p:extLst>
      <p:ext uri="{BB962C8B-B14F-4D97-AF65-F5344CB8AC3E}">
        <p14:creationId xmlns:p14="http://schemas.microsoft.com/office/powerpoint/2010/main" val="3235087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91350" y="155738"/>
            <a:ext cx="11743411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7" y="155738"/>
            <a:ext cx="3359207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RECOMMENDATIONS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Shape 626">
            <a:extLst>
              <a:ext uri="{FF2B5EF4-FFF2-40B4-BE49-F238E27FC236}">
                <a16:creationId xmlns:a16="http://schemas.microsoft.com/office/drawing/2014/main" id="{94E25A59-6500-4C7D-B686-2CA01665562A}"/>
              </a:ext>
            </a:extLst>
          </p:cNvPr>
          <p:cNvSpPr/>
          <p:nvPr/>
        </p:nvSpPr>
        <p:spPr>
          <a:xfrm>
            <a:off x="323488" y="807292"/>
            <a:ext cx="2317868" cy="49850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Paid Search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31" name="Shape 261">
            <a:extLst>
              <a:ext uri="{FF2B5EF4-FFF2-40B4-BE49-F238E27FC236}">
                <a16:creationId xmlns:a16="http://schemas.microsoft.com/office/drawing/2014/main" id="{615F44E7-7569-4017-A242-A052DC9812AC}"/>
              </a:ext>
            </a:extLst>
          </p:cNvPr>
          <p:cNvSpPr txBox="1"/>
          <p:nvPr/>
        </p:nvSpPr>
        <p:spPr>
          <a:xfrm>
            <a:off x="291349" y="1356908"/>
            <a:ext cx="4955350" cy="197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Efficient AdWords campaign to be implemented during peak seasonality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Google Analytics account to be linked to AdWords account to measure conversion rate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Use of targeted relevant keywords to attract new customers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6">
            <a:extLst>
              <a:ext uri="{FF2B5EF4-FFF2-40B4-BE49-F238E27FC236}">
                <a16:creationId xmlns:a16="http://schemas.microsoft.com/office/drawing/2014/main" id="{9DA4C620-C5D2-416D-BC3E-9CC03118F9EC}"/>
              </a:ext>
            </a:extLst>
          </p:cNvPr>
          <p:cNvSpPr/>
          <p:nvPr/>
        </p:nvSpPr>
        <p:spPr>
          <a:xfrm>
            <a:off x="6276976" y="600257"/>
            <a:ext cx="2317868" cy="50281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Referrals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19" name="Shape 261">
            <a:extLst>
              <a:ext uri="{FF2B5EF4-FFF2-40B4-BE49-F238E27FC236}">
                <a16:creationId xmlns:a16="http://schemas.microsoft.com/office/drawing/2014/main" id="{2F2A118A-9F08-42B1-A1ED-F266BAD2D36A}"/>
              </a:ext>
            </a:extLst>
          </p:cNvPr>
          <p:cNvSpPr txBox="1"/>
          <p:nvPr/>
        </p:nvSpPr>
        <p:spPr>
          <a:xfrm>
            <a:off x="6096000" y="1347379"/>
            <a:ext cx="5736014" cy="124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Increase referrals by getting published by review sites, online directories, personalized customer blog posts, social media                  generate sales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Incorporate referral widget within website and implement referral marketing plan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Use of relevant referrals to increase traffic from related categories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28F15D-3AE4-41A1-A1CF-3CB59432252A}"/>
              </a:ext>
            </a:extLst>
          </p:cNvPr>
          <p:cNvCxnSpPr>
            <a:cxnSpLocks/>
          </p:cNvCxnSpPr>
          <p:nvPr/>
        </p:nvCxnSpPr>
        <p:spPr>
          <a:xfrm>
            <a:off x="8413718" y="2099620"/>
            <a:ext cx="630679" cy="0"/>
          </a:xfrm>
          <a:prstGeom prst="straightConnector1">
            <a:avLst/>
          </a:prstGeom>
          <a:ln w="38100">
            <a:solidFill>
              <a:srgbClr val="348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image88">
            <a:extLst>
              <a:ext uri="{FF2B5EF4-FFF2-40B4-BE49-F238E27FC236}">
                <a16:creationId xmlns:a16="http://schemas.microsoft.com/office/drawing/2014/main" id="{0F19D283-4211-4743-B468-E4E736B8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761" y="190665"/>
            <a:ext cx="2504983" cy="12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C87845-9B1C-475A-A6E3-9C8B866B7EBE}"/>
              </a:ext>
            </a:extLst>
          </p:cNvPr>
          <p:cNvSpPr/>
          <p:nvPr/>
        </p:nvSpPr>
        <p:spPr>
          <a:xfrm>
            <a:off x="9257189" y="3233271"/>
            <a:ext cx="2663114" cy="18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nielpatel.com</a:t>
            </a:r>
          </a:p>
        </p:txBody>
      </p:sp>
      <p:sp>
        <p:nvSpPr>
          <p:cNvPr id="23" name="Shape 626">
            <a:extLst>
              <a:ext uri="{FF2B5EF4-FFF2-40B4-BE49-F238E27FC236}">
                <a16:creationId xmlns:a16="http://schemas.microsoft.com/office/drawing/2014/main" id="{C415DFB5-65DE-4470-B6BD-96EE3CE0A629}"/>
              </a:ext>
            </a:extLst>
          </p:cNvPr>
          <p:cNvSpPr/>
          <p:nvPr/>
        </p:nvSpPr>
        <p:spPr>
          <a:xfrm>
            <a:off x="314691" y="3524848"/>
            <a:ext cx="2454333" cy="52518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Social Media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4" name="Shape 261">
            <a:extLst>
              <a:ext uri="{FF2B5EF4-FFF2-40B4-BE49-F238E27FC236}">
                <a16:creationId xmlns:a16="http://schemas.microsoft.com/office/drawing/2014/main" id="{CA80A8F4-75C6-4E2D-95E7-9E8BE2A3610B}"/>
              </a:ext>
            </a:extLst>
          </p:cNvPr>
          <p:cNvSpPr txBox="1"/>
          <p:nvPr/>
        </p:nvSpPr>
        <p:spPr>
          <a:xfrm>
            <a:off x="227896" y="4241724"/>
            <a:ext cx="6035732" cy="174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Use of effective customer review panels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Relevant and Interactive content updated regularly to engage potential customers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Use of hast-tags on pictures and posts to direct interested traffic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Use of SMO(Social Media Optimization) by using Facebook, Instagram, YouTube insights, use of keywords, hashtags and interesting content</a:t>
            </a:r>
          </a:p>
        </p:txBody>
      </p:sp>
      <p:sp>
        <p:nvSpPr>
          <p:cNvPr id="25" name="Shape 626">
            <a:extLst>
              <a:ext uri="{FF2B5EF4-FFF2-40B4-BE49-F238E27FC236}">
                <a16:creationId xmlns:a16="http://schemas.microsoft.com/office/drawing/2014/main" id="{B40D0860-02C4-43D0-A3C9-F8B176B5DE85}"/>
              </a:ext>
            </a:extLst>
          </p:cNvPr>
          <p:cNvSpPr/>
          <p:nvPr/>
        </p:nvSpPr>
        <p:spPr>
          <a:xfrm>
            <a:off x="6298468" y="3608477"/>
            <a:ext cx="2454333" cy="52518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UX/</a:t>
            </a:r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UI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6" name="Shape 261">
            <a:extLst>
              <a:ext uri="{FF2B5EF4-FFF2-40B4-BE49-F238E27FC236}">
                <a16:creationId xmlns:a16="http://schemas.microsoft.com/office/drawing/2014/main" id="{C063C10F-ABA3-4F9B-8D41-7A3DC52BA85A}"/>
              </a:ext>
            </a:extLst>
          </p:cNvPr>
          <p:cNvSpPr txBox="1"/>
          <p:nvPr/>
        </p:nvSpPr>
        <p:spPr>
          <a:xfrm>
            <a:off x="6223144" y="4296094"/>
            <a:ext cx="5523761" cy="97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Redesign website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Clearly positioned CTA to increase response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Usability checklists to measure performance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E519BE-5B18-4420-86C3-DAA4289EF12F}"/>
              </a:ext>
            </a:extLst>
          </p:cNvPr>
          <p:cNvCxnSpPr>
            <a:cxnSpLocks/>
          </p:cNvCxnSpPr>
          <p:nvPr/>
        </p:nvCxnSpPr>
        <p:spPr>
          <a:xfrm flipV="1">
            <a:off x="5943600" y="600257"/>
            <a:ext cx="0" cy="5848168"/>
          </a:xfrm>
          <a:prstGeom prst="line">
            <a:avLst/>
          </a:prstGeom>
          <a:ln w="25400">
            <a:solidFill>
              <a:schemeClr val="accent1">
                <a:lumMod val="50000"/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78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91350" y="155738"/>
            <a:ext cx="11743411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7" y="155738"/>
            <a:ext cx="3359207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RECOMMENDATIONS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6">
            <a:extLst>
              <a:ext uri="{FF2B5EF4-FFF2-40B4-BE49-F238E27FC236}">
                <a16:creationId xmlns:a16="http://schemas.microsoft.com/office/drawing/2014/main" id="{9DA4C620-C5D2-416D-BC3E-9CC03118F9EC}"/>
              </a:ext>
            </a:extLst>
          </p:cNvPr>
          <p:cNvSpPr/>
          <p:nvPr/>
        </p:nvSpPr>
        <p:spPr>
          <a:xfrm>
            <a:off x="4068299" y="230932"/>
            <a:ext cx="2317868" cy="50281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OVERALL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30" name="Shape 626">
            <a:extLst>
              <a:ext uri="{FF2B5EF4-FFF2-40B4-BE49-F238E27FC236}">
                <a16:creationId xmlns:a16="http://schemas.microsoft.com/office/drawing/2014/main" id="{72A51B84-8318-4CCD-8E02-89A9324190B1}"/>
              </a:ext>
            </a:extLst>
          </p:cNvPr>
          <p:cNvSpPr/>
          <p:nvPr/>
        </p:nvSpPr>
        <p:spPr>
          <a:xfrm>
            <a:off x="333302" y="983114"/>
            <a:ext cx="2702182" cy="1016548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New Redesigned Website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33" name="Shape 626">
            <a:extLst>
              <a:ext uri="{FF2B5EF4-FFF2-40B4-BE49-F238E27FC236}">
                <a16:creationId xmlns:a16="http://schemas.microsoft.com/office/drawing/2014/main" id="{335A08D2-23D1-4D1E-A712-643827FD54DD}"/>
              </a:ext>
            </a:extLst>
          </p:cNvPr>
          <p:cNvSpPr/>
          <p:nvPr/>
        </p:nvSpPr>
        <p:spPr>
          <a:xfrm>
            <a:off x="4511197" y="898637"/>
            <a:ext cx="2801794" cy="1063544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Enable DASHBOARD in google analytics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1F1BD8D8-433C-4FA6-B1D5-F176C21F99C2}"/>
              </a:ext>
            </a:extLst>
          </p:cNvPr>
          <p:cNvSpPr/>
          <p:nvPr/>
        </p:nvSpPr>
        <p:spPr>
          <a:xfrm rot="5400000">
            <a:off x="7658200" y="1175146"/>
            <a:ext cx="616741" cy="571499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hape 626">
            <a:extLst>
              <a:ext uri="{FF2B5EF4-FFF2-40B4-BE49-F238E27FC236}">
                <a16:creationId xmlns:a16="http://schemas.microsoft.com/office/drawing/2014/main" id="{218C993E-C000-4E28-A519-86F6CD7984CC}"/>
              </a:ext>
            </a:extLst>
          </p:cNvPr>
          <p:cNvSpPr/>
          <p:nvPr/>
        </p:nvSpPr>
        <p:spPr>
          <a:xfrm>
            <a:off x="8742644" y="785499"/>
            <a:ext cx="2801793" cy="112462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Set GOALS</a:t>
            </a:r>
          </a:p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in google analytics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40" name="Shape 626">
            <a:extLst>
              <a:ext uri="{FF2B5EF4-FFF2-40B4-BE49-F238E27FC236}">
                <a16:creationId xmlns:a16="http://schemas.microsoft.com/office/drawing/2014/main" id="{4B806AB3-854A-48C6-AE16-F6B6FE277769}"/>
              </a:ext>
            </a:extLst>
          </p:cNvPr>
          <p:cNvSpPr/>
          <p:nvPr/>
        </p:nvSpPr>
        <p:spPr>
          <a:xfrm>
            <a:off x="8755067" y="2880699"/>
            <a:ext cx="2801793" cy="112462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Activate </a:t>
            </a:r>
            <a:b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</a:br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SEARCH CONSOLE in google analytics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AA7FC4B-6E7E-4F75-8B7E-FFA462354720}"/>
              </a:ext>
            </a:extLst>
          </p:cNvPr>
          <p:cNvSpPr/>
          <p:nvPr/>
        </p:nvSpPr>
        <p:spPr>
          <a:xfrm rot="5400000">
            <a:off x="3506424" y="1144659"/>
            <a:ext cx="616741" cy="571499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10A353D6-8F80-4BDE-9A4C-7779ED3C31F7}"/>
              </a:ext>
            </a:extLst>
          </p:cNvPr>
          <p:cNvSpPr/>
          <p:nvPr/>
        </p:nvSpPr>
        <p:spPr>
          <a:xfrm rot="10800000">
            <a:off x="9871531" y="2109663"/>
            <a:ext cx="616741" cy="571499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D74F3B2-8FF7-459B-8024-7A279F73ACF5}"/>
              </a:ext>
            </a:extLst>
          </p:cNvPr>
          <p:cNvSpPr/>
          <p:nvPr/>
        </p:nvSpPr>
        <p:spPr>
          <a:xfrm rot="16200000">
            <a:off x="7725658" y="3086018"/>
            <a:ext cx="616741" cy="571499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hape 626">
            <a:extLst>
              <a:ext uri="{FF2B5EF4-FFF2-40B4-BE49-F238E27FC236}">
                <a16:creationId xmlns:a16="http://schemas.microsoft.com/office/drawing/2014/main" id="{82249240-C936-4056-A61E-5DE970BEED99}"/>
              </a:ext>
            </a:extLst>
          </p:cNvPr>
          <p:cNvSpPr/>
          <p:nvPr/>
        </p:nvSpPr>
        <p:spPr>
          <a:xfrm>
            <a:off x="4511198" y="2903132"/>
            <a:ext cx="2801793" cy="112462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Activate </a:t>
            </a:r>
            <a:b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</a:br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STAFF SEARCH FILTER</a:t>
            </a:r>
            <a:b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</a:br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in google analytics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E7344678-E6DD-4068-B487-AF089E7C3AAE}"/>
              </a:ext>
            </a:extLst>
          </p:cNvPr>
          <p:cNvSpPr/>
          <p:nvPr/>
        </p:nvSpPr>
        <p:spPr>
          <a:xfrm rot="16200000">
            <a:off x="3435693" y="3200156"/>
            <a:ext cx="616741" cy="571499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626">
            <a:extLst>
              <a:ext uri="{FF2B5EF4-FFF2-40B4-BE49-F238E27FC236}">
                <a16:creationId xmlns:a16="http://schemas.microsoft.com/office/drawing/2014/main" id="{8A03B1A9-90C9-4BDC-9258-2681A0D29769}"/>
              </a:ext>
            </a:extLst>
          </p:cNvPr>
          <p:cNvSpPr/>
          <p:nvPr/>
        </p:nvSpPr>
        <p:spPr>
          <a:xfrm>
            <a:off x="310845" y="2880699"/>
            <a:ext cx="2801793" cy="112462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Segment Customers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606DF8B-4502-40F6-A19A-F838693EFD8A}"/>
              </a:ext>
            </a:extLst>
          </p:cNvPr>
          <p:cNvSpPr/>
          <p:nvPr/>
        </p:nvSpPr>
        <p:spPr>
          <a:xfrm rot="10800000">
            <a:off x="1238299" y="4267980"/>
            <a:ext cx="616741" cy="571499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pe 626">
            <a:extLst>
              <a:ext uri="{FF2B5EF4-FFF2-40B4-BE49-F238E27FC236}">
                <a16:creationId xmlns:a16="http://schemas.microsoft.com/office/drawing/2014/main" id="{6263A068-85BB-4443-A958-97C09545ED6A}"/>
              </a:ext>
            </a:extLst>
          </p:cNvPr>
          <p:cNvSpPr/>
          <p:nvPr/>
        </p:nvSpPr>
        <p:spPr>
          <a:xfrm>
            <a:off x="328104" y="5107711"/>
            <a:ext cx="2801793" cy="112462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Set SALES FUNNEL for easier conversion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0713BA4E-B9C8-4530-9F2C-1AF7D15A96DB}"/>
              </a:ext>
            </a:extLst>
          </p:cNvPr>
          <p:cNvSpPr/>
          <p:nvPr/>
        </p:nvSpPr>
        <p:spPr>
          <a:xfrm rot="5400000">
            <a:off x="3473174" y="5270406"/>
            <a:ext cx="616741" cy="571499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hape 626">
            <a:extLst>
              <a:ext uri="{FF2B5EF4-FFF2-40B4-BE49-F238E27FC236}">
                <a16:creationId xmlns:a16="http://schemas.microsoft.com/office/drawing/2014/main" id="{08EB3080-BABD-4030-9F6F-53CBA3E47ADC}"/>
              </a:ext>
            </a:extLst>
          </p:cNvPr>
          <p:cNvSpPr/>
          <p:nvPr/>
        </p:nvSpPr>
        <p:spPr>
          <a:xfrm>
            <a:off x="4480860" y="5100686"/>
            <a:ext cx="2801793" cy="112462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Increase Conversion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9607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E644EC0-D605-4495-875C-E6683A9E1715}"/>
              </a:ext>
            </a:extLst>
          </p:cNvPr>
          <p:cNvSpPr/>
          <p:nvPr/>
        </p:nvSpPr>
        <p:spPr>
          <a:xfrm>
            <a:off x="342321" y="155966"/>
            <a:ext cx="11783004" cy="6552947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https://yuklamm.wixsite.com/website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193729" y="76200"/>
            <a:ext cx="11931596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7" y="155738"/>
            <a:ext cx="3206807" cy="560499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WEBSITE REDESIGN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74DD6-8337-4D93-90BC-83A39E9A9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7" t="10444" r="23047" b="8776"/>
          <a:stretch/>
        </p:blipFill>
        <p:spPr>
          <a:xfrm>
            <a:off x="314656" y="991296"/>
            <a:ext cx="5781344" cy="4914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0CFB8-85F7-4406-BC56-A2987424E0CF}"/>
              </a:ext>
            </a:extLst>
          </p:cNvPr>
          <p:cNvSpPr txBox="1"/>
          <p:nvPr/>
        </p:nvSpPr>
        <p:spPr>
          <a:xfrm>
            <a:off x="260292" y="6253584"/>
            <a:ext cx="410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48A7A"/>
                </a:solidFill>
                <a:hlinkClick r:id="rId3"/>
              </a:rPr>
              <a:t>https://yuklamm.wixsite.com/website</a:t>
            </a:r>
            <a:endParaRPr lang="en-US" dirty="0">
              <a:solidFill>
                <a:srgbClr val="348A7A"/>
              </a:solidFill>
            </a:endParaRPr>
          </a:p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E1987C-1281-4D5A-9F06-CEA2C98A6656}"/>
              </a:ext>
            </a:extLst>
          </p:cNvPr>
          <p:cNvSpPr/>
          <p:nvPr/>
        </p:nvSpPr>
        <p:spPr>
          <a:xfrm>
            <a:off x="8790760" y="6390627"/>
            <a:ext cx="2663114" cy="18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wixsite.com</a:t>
            </a:r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042149-0821-49B6-972E-DE67F4FB4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29" t="11602" r="65251" b="82330"/>
          <a:stretch/>
        </p:blipFill>
        <p:spPr>
          <a:xfrm>
            <a:off x="6143955" y="1262786"/>
            <a:ext cx="2663114" cy="1042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1B34B3-D83C-4363-BE03-5315B31D214E}"/>
              </a:ext>
            </a:extLst>
          </p:cNvPr>
          <p:cNvSpPr txBox="1"/>
          <p:nvPr/>
        </p:nvSpPr>
        <p:spPr>
          <a:xfrm>
            <a:off x="6216927" y="893454"/>
            <a:ext cx="46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348A7A"/>
                </a:solidFill>
              </a:rPr>
              <a:t>REDESIGNED LOGO: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8A9395-3B29-473C-B25F-04F745AB04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79" t="13066" r="14922" b="70138"/>
          <a:stretch/>
        </p:blipFill>
        <p:spPr>
          <a:xfrm>
            <a:off x="6178029" y="2927215"/>
            <a:ext cx="5781344" cy="10423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6C5769-D923-4EC8-BB6F-0FE61DDA0B05}"/>
              </a:ext>
            </a:extLst>
          </p:cNvPr>
          <p:cNvSpPr txBox="1"/>
          <p:nvPr/>
        </p:nvSpPr>
        <p:spPr>
          <a:xfrm>
            <a:off x="6143955" y="2390660"/>
            <a:ext cx="461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348A7A"/>
                </a:solidFill>
              </a:rPr>
              <a:t>REVIEW SECTIONS ADDED: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3CD35F-0AF3-4AED-AD13-10DF8B1863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62" t="36250" r="21719" b="46412"/>
          <a:stretch/>
        </p:blipFill>
        <p:spPr>
          <a:xfrm>
            <a:off x="6178029" y="3957397"/>
            <a:ext cx="5781344" cy="994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D1777-9A24-4BCD-9BB1-2073CD2BCD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31" t="56691" r="36250" b="22896"/>
          <a:stretch/>
        </p:blipFill>
        <p:spPr>
          <a:xfrm>
            <a:off x="7670522" y="5027437"/>
            <a:ext cx="3091152" cy="1214757"/>
          </a:xfrm>
          <a:prstGeom prst="rect">
            <a:avLst/>
          </a:prstGeom>
        </p:spPr>
      </p:pic>
      <p:sp>
        <p:nvSpPr>
          <p:cNvPr id="30" name="Shape 626">
            <a:extLst>
              <a:ext uri="{FF2B5EF4-FFF2-40B4-BE49-F238E27FC236}">
                <a16:creationId xmlns:a16="http://schemas.microsoft.com/office/drawing/2014/main" id="{66329AA6-90D8-4B63-B36C-325006C69D64}"/>
              </a:ext>
            </a:extLst>
          </p:cNvPr>
          <p:cNvSpPr/>
          <p:nvPr/>
        </p:nvSpPr>
        <p:spPr>
          <a:xfrm>
            <a:off x="3615803" y="155738"/>
            <a:ext cx="2361871" cy="56049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Looking Ahead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93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348966" y="190665"/>
            <a:ext cx="11639841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413174" y="271937"/>
            <a:ext cx="2872951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I. </a:t>
            </a:r>
            <a:r>
              <a:rPr lang="en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INTRODUCTION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8" name="Shape 261">
            <a:extLst>
              <a:ext uri="{FF2B5EF4-FFF2-40B4-BE49-F238E27FC236}">
                <a16:creationId xmlns:a16="http://schemas.microsoft.com/office/drawing/2014/main" id="{05F7E5C9-92BE-42AF-99AA-92BE34D53B58}"/>
              </a:ext>
            </a:extLst>
          </p:cNvPr>
          <p:cNvSpPr txBox="1"/>
          <p:nvPr/>
        </p:nvSpPr>
        <p:spPr>
          <a:xfrm>
            <a:off x="507497" y="1564119"/>
            <a:ext cx="3057300" cy="459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Canyoning Verdon offers outdoor activities including:</a:t>
            </a:r>
          </a:p>
          <a:p>
            <a:pPr marL="400050" marR="0" lvl="0" indent="-400050" rtl="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R</a:t>
            </a: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ock-climbing</a:t>
            </a:r>
          </a:p>
          <a:p>
            <a:pPr marL="400050" marR="0" lvl="0" indent="-400050" rtl="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C</a:t>
            </a: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anyoneering</a:t>
            </a:r>
          </a:p>
          <a:p>
            <a:pPr marL="400050" marR="0" lvl="0" indent="-400050" rtl="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Via-ferrata </a:t>
            </a:r>
          </a:p>
          <a:p>
            <a:pPr marL="400050" marR="0" lvl="0" indent="-400050" rtl="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Rafting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F</a:t>
            </a: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or: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 beginners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intermediates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advanced adventurers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with the supervision of a guid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e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chemeClr val="tx2">
                  <a:lumMod val="50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Different packages are available for each </a:t>
            </a: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category</a:t>
            </a: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.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sp>
        <p:nvSpPr>
          <p:cNvPr id="20" name="Shape 264">
            <a:extLst>
              <a:ext uri="{FF2B5EF4-FFF2-40B4-BE49-F238E27FC236}">
                <a16:creationId xmlns:a16="http://schemas.microsoft.com/office/drawing/2014/main" id="{411BC11B-4582-45C8-99BB-249110A1864E}"/>
              </a:ext>
            </a:extLst>
          </p:cNvPr>
          <p:cNvSpPr txBox="1"/>
          <p:nvPr/>
        </p:nvSpPr>
        <p:spPr>
          <a:xfrm>
            <a:off x="4004698" y="1582393"/>
            <a:ext cx="2893444" cy="2069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Canyoning Verdon provides its </a:t>
            </a:r>
            <a:r>
              <a:rPr lang="en" b="1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services and packages directly to their consumers</a:t>
            </a: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, thus it is requires an effective e-commerce strategy </a:t>
            </a:r>
            <a:r>
              <a:rPr lang="en" b="1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(B2C) </a:t>
            </a: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for their storefront website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dirty="0"/>
          </a:p>
        </p:txBody>
      </p:sp>
      <p:sp>
        <p:nvSpPr>
          <p:cNvPr id="21" name="Shape 266">
            <a:extLst>
              <a:ext uri="{FF2B5EF4-FFF2-40B4-BE49-F238E27FC236}">
                <a16:creationId xmlns:a16="http://schemas.microsoft.com/office/drawing/2014/main" id="{18725838-8AE4-4A14-ADAA-0F313D7A6B81}"/>
              </a:ext>
            </a:extLst>
          </p:cNvPr>
          <p:cNvSpPr/>
          <p:nvPr/>
        </p:nvSpPr>
        <p:spPr>
          <a:xfrm>
            <a:off x="413174" y="1091620"/>
            <a:ext cx="2750343" cy="40564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VALUE PROPOSITION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4100013" y="1091620"/>
            <a:ext cx="2511374" cy="39119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BUSINESS MODEL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3" name="Shape 270">
            <a:extLst>
              <a:ext uri="{FF2B5EF4-FFF2-40B4-BE49-F238E27FC236}">
                <a16:creationId xmlns:a16="http://schemas.microsoft.com/office/drawing/2014/main" id="{C2C24979-144C-48A8-B665-EEEC5F8B419D}"/>
              </a:ext>
            </a:extLst>
          </p:cNvPr>
          <p:cNvSpPr txBox="1"/>
          <p:nvPr/>
        </p:nvSpPr>
        <p:spPr>
          <a:xfrm>
            <a:off x="4062047" y="4594122"/>
            <a:ext cx="2708195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User flow peaks</a:t>
            </a:r>
            <a:r>
              <a:rPr lang="fr-FR" dirty="0">
                <a:solidFill>
                  <a:schemeClr val="tx2">
                    <a:lumMod val="50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 for Summer holidays</a:t>
            </a:r>
            <a:endParaRPr dirty="0">
              <a:solidFill>
                <a:schemeClr val="tx2">
                  <a:lumMod val="50000"/>
                </a:schemeClr>
              </a:solidFill>
              <a:latin typeface="Bahnschrift SemiLight" panose="020B0502040204020203" pitchFamily="34" charset="0"/>
              <a:cs typeface="Calibri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3344C4-67EA-490D-A0D1-A62E465AA2D3}"/>
              </a:ext>
            </a:extLst>
          </p:cNvPr>
          <p:cNvCxnSpPr/>
          <p:nvPr/>
        </p:nvCxnSpPr>
        <p:spPr>
          <a:xfrm>
            <a:off x="3724275" y="1116275"/>
            <a:ext cx="0" cy="5071054"/>
          </a:xfrm>
          <a:prstGeom prst="line">
            <a:avLst/>
          </a:prstGeom>
          <a:ln w="25400">
            <a:solidFill>
              <a:schemeClr val="accent1">
                <a:lumMod val="50000"/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267">
            <a:extLst>
              <a:ext uri="{FF2B5EF4-FFF2-40B4-BE49-F238E27FC236}">
                <a16:creationId xmlns:a16="http://schemas.microsoft.com/office/drawing/2014/main" id="{45C06782-34EA-4894-B692-87B4CBCC2EB0}"/>
              </a:ext>
            </a:extLst>
          </p:cNvPr>
          <p:cNvSpPr/>
          <p:nvPr/>
        </p:nvSpPr>
        <p:spPr>
          <a:xfrm>
            <a:off x="4004698" y="3734685"/>
            <a:ext cx="2511369" cy="651454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BUSINESS SEASONALITY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B3BA9B-4ACB-42A4-9C5C-D1E516443656}"/>
              </a:ext>
            </a:extLst>
          </p:cNvPr>
          <p:cNvSpPr/>
          <p:nvPr/>
        </p:nvSpPr>
        <p:spPr>
          <a:xfrm>
            <a:off x="7672893" y="6356675"/>
            <a:ext cx="3871544" cy="21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www.giphy.com,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www.canyoningverdon.fr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77019-9A8C-4BD1-A370-CB11DE292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98" y="1059146"/>
            <a:ext cx="5104127" cy="25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30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E644EC0-D605-4495-875C-E6683A9E1715}"/>
              </a:ext>
            </a:extLst>
          </p:cNvPr>
          <p:cNvSpPr/>
          <p:nvPr/>
        </p:nvSpPr>
        <p:spPr>
          <a:xfrm>
            <a:off x="277385" y="114387"/>
            <a:ext cx="11783004" cy="6552947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https://yuklamm.wixsite.com/website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193729" y="76200"/>
            <a:ext cx="11931596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644739" y="2974596"/>
            <a:ext cx="3575079" cy="759555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THANK YOU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Related image">
            <a:extLst>
              <a:ext uri="{FF2B5EF4-FFF2-40B4-BE49-F238E27FC236}">
                <a16:creationId xmlns:a16="http://schemas.microsoft.com/office/drawing/2014/main" id="{76844BEF-0300-4BCE-9828-BFF4680F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65" y="2717988"/>
            <a:ext cx="1117224" cy="11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38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76079" y="190665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413174" y="271937"/>
            <a:ext cx="2872951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II. </a:t>
            </a:r>
            <a:r>
              <a:rPr lang="en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THE WEBSITE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8" name="Shape 261">
            <a:extLst>
              <a:ext uri="{FF2B5EF4-FFF2-40B4-BE49-F238E27FC236}">
                <a16:creationId xmlns:a16="http://schemas.microsoft.com/office/drawing/2014/main" id="{05F7E5C9-92BE-42AF-99AA-92BE34D53B58}"/>
              </a:ext>
            </a:extLst>
          </p:cNvPr>
          <p:cNvSpPr txBox="1"/>
          <p:nvPr/>
        </p:nvSpPr>
        <p:spPr>
          <a:xfrm>
            <a:off x="365126" y="1463136"/>
            <a:ext cx="4045733" cy="459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Simple Website with 62 pages cataloguing different activities offered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Website has been active since 6 years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Analytics has also been enabled since 6 years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Absence of clear defined goals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Absence of implementation of clear models to increase engagement and communication</a:t>
            </a: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</p:txBody>
      </p:sp>
      <p:sp>
        <p:nvSpPr>
          <p:cNvPr id="21" name="Shape 266">
            <a:extLst>
              <a:ext uri="{FF2B5EF4-FFF2-40B4-BE49-F238E27FC236}">
                <a16:creationId xmlns:a16="http://schemas.microsoft.com/office/drawing/2014/main" id="{18725838-8AE4-4A14-ADAA-0F313D7A6B81}"/>
              </a:ext>
            </a:extLst>
          </p:cNvPr>
          <p:cNvSpPr/>
          <p:nvPr/>
        </p:nvSpPr>
        <p:spPr>
          <a:xfrm>
            <a:off x="413174" y="939769"/>
            <a:ext cx="2750343" cy="40564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PRESENT STATE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8208279" y="903166"/>
            <a:ext cx="2750343" cy="39119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BUSINESS OBECTIVES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AB0129-5E5A-40A6-B9C7-6272EF668366}"/>
              </a:ext>
            </a:extLst>
          </p:cNvPr>
          <p:cNvGrpSpPr/>
          <p:nvPr/>
        </p:nvGrpSpPr>
        <p:grpSpPr>
          <a:xfrm>
            <a:off x="4249264" y="922531"/>
            <a:ext cx="3693471" cy="3654210"/>
            <a:chOff x="4579026" y="1009698"/>
            <a:chExt cx="3095625" cy="3200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2D0906F-C4DF-4E10-945D-6EA2DEB8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9026" y="1009698"/>
              <a:ext cx="3095625" cy="32004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1633CF-72DF-4129-B02C-09A1CAEBD357}"/>
                </a:ext>
              </a:extLst>
            </p:cNvPr>
            <p:cNvSpPr/>
            <p:nvPr/>
          </p:nvSpPr>
          <p:spPr>
            <a:xfrm>
              <a:off x="5275062" y="1373576"/>
              <a:ext cx="1724025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Shape 276">
            <a:extLst>
              <a:ext uri="{FF2B5EF4-FFF2-40B4-BE49-F238E27FC236}">
                <a16:creationId xmlns:a16="http://schemas.microsoft.com/office/drawing/2014/main" id="{DD41361C-514A-496C-BCB5-90CABA627FD2}"/>
              </a:ext>
            </a:extLst>
          </p:cNvPr>
          <p:cNvSpPr txBox="1">
            <a:spLocks/>
          </p:cNvSpPr>
          <p:nvPr/>
        </p:nvSpPr>
        <p:spPr>
          <a:xfrm>
            <a:off x="7786029" y="1335943"/>
            <a:ext cx="4129892" cy="4572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2750" indent="-285750">
              <a:spcBef>
                <a:spcPts val="0"/>
              </a:spcBef>
              <a:buSzPts val="1600"/>
            </a:pPr>
            <a: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Increase visibility of its’ offerings</a:t>
            </a:r>
            <a:b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</a:br>
            <a: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(increase brand awareness increased engagement and concise targeted content)</a:t>
            </a:r>
          </a:p>
          <a:p>
            <a:pPr marL="412750" indent="-285750">
              <a:spcBef>
                <a:spcPts val="0"/>
              </a:spcBef>
              <a:buSzPts val="1600"/>
            </a:pPr>
            <a:endParaRPr lang="en-US" sz="18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412750" indent="-285750">
              <a:spcBef>
                <a:spcPts val="0"/>
              </a:spcBef>
              <a:buSzPts val="1600"/>
            </a:pPr>
            <a: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Attract new customers:</a:t>
            </a:r>
            <a:b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</a:br>
            <a: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(via </a:t>
            </a:r>
            <a:r>
              <a:rPr lang="en-US" sz="1800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Lead Generation</a:t>
            </a:r>
            <a: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-enquiry forms, direct calls)</a:t>
            </a:r>
          </a:p>
          <a:p>
            <a:pPr marL="869950" lvl="1" indent="-285750">
              <a:spcBef>
                <a:spcPts val="0"/>
              </a:spcBef>
              <a:buSzPts val="1600"/>
            </a:pPr>
            <a: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From April till September</a:t>
            </a:r>
          </a:p>
          <a:p>
            <a:pPr marL="869950" lvl="1" indent="-285750">
              <a:spcBef>
                <a:spcPts val="0"/>
              </a:spcBef>
              <a:buSzPts val="1600"/>
            </a:pPr>
            <a: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From France</a:t>
            </a:r>
          </a:p>
          <a:p>
            <a:pPr marL="869950" lvl="1" indent="-285750">
              <a:spcBef>
                <a:spcPts val="0"/>
              </a:spcBef>
              <a:buSzPts val="1600"/>
            </a:pPr>
            <a: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Foreigners visiting the French Riviera </a:t>
            </a:r>
          </a:p>
          <a:p>
            <a:pPr marL="869950" lvl="1" indent="-285750">
              <a:spcBef>
                <a:spcPts val="0"/>
              </a:spcBef>
              <a:buSzPts val="1600"/>
            </a:pPr>
            <a:endParaRPr lang="en-US" sz="18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412750" indent="-285750">
              <a:spcBef>
                <a:spcPts val="0"/>
              </a:spcBef>
              <a:buSzPts val="1600"/>
            </a:pPr>
            <a: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Drive website visitors into future customers (conversion)</a:t>
            </a:r>
          </a:p>
          <a:p>
            <a:pPr marL="412750" indent="-285750">
              <a:spcBef>
                <a:spcPts val="0"/>
              </a:spcBef>
              <a:buSzPts val="1600"/>
            </a:pPr>
            <a:endParaRPr lang="en-US" sz="1800"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</a:endParaRPr>
          </a:p>
          <a:p>
            <a:pPr marL="412750" indent="-285750">
              <a:spcBef>
                <a:spcPts val="0"/>
              </a:spcBef>
              <a:buSzPts val="1600"/>
            </a:pPr>
            <a: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Increase customer perceived value</a:t>
            </a:r>
            <a:b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</a:br>
            <a:r>
              <a: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rPr>
              <a:t>(create credibility)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89A19A-19A5-4DBD-8FDE-BEAF31235CA5}"/>
              </a:ext>
            </a:extLst>
          </p:cNvPr>
          <p:cNvCxnSpPr/>
          <p:nvPr/>
        </p:nvCxnSpPr>
        <p:spPr>
          <a:xfrm>
            <a:off x="11233907" y="1817527"/>
            <a:ext cx="310530" cy="0"/>
          </a:xfrm>
          <a:prstGeom prst="straightConnector1">
            <a:avLst/>
          </a:prstGeom>
          <a:ln w="34925">
            <a:solidFill>
              <a:srgbClr val="348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ABA95FB-3446-48D2-A0FA-DC85FDC1F601}"/>
              </a:ext>
            </a:extLst>
          </p:cNvPr>
          <p:cNvSpPr/>
          <p:nvPr/>
        </p:nvSpPr>
        <p:spPr>
          <a:xfrm>
            <a:off x="4268676" y="4674458"/>
            <a:ext cx="3533643" cy="450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Stéphane Hamel</a:t>
            </a:r>
            <a:r>
              <a:rPr lang="en-US" sz="1400" i="1" dirty="0"/>
              <a:t> 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Web Analytics Maturity Model</a:t>
            </a:r>
          </a:p>
        </p:txBody>
      </p:sp>
    </p:spTree>
    <p:extLst>
      <p:ext uri="{BB962C8B-B14F-4D97-AF65-F5344CB8AC3E}">
        <p14:creationId xmlns:p14="http://schemas.microsoft.com/office/powerpoint/2010/main" val="338751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76079" y="190665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413174" y="271937"/>
            <a:ext cx="2872951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II. THE WEBSITE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Shape 266">
            <a:extLst>
              <a:ext uri="{FF2B5EF4-FFF2-40B4-BE49-F238E27FC236}">
                <a16:creationId xmlns:a16="http://schemas.microsoft.com/office/drawing/2014/main" id="{18725838-8AE4-4A14-ADAA-0F313D7A6B81}"/>
              </a:ext>
            </a:extLst>
          </p:cNvPr>
          <p:cNvSpPr/>
          <p:nvPr/>
        </p:nvSpPr>
        <p:spPr>
          <a:xfrm>
            <a:off x="413174" y="1254855"/>
            <a:ext cx="4958926" cy="548900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ROLE OF DIGITAL MARKETING: FUTURE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E28D2E-E900-49CE-8509-E4FC90812B50}"/>
              </a:ext>
            </a:extLst>
          </p:cNvPr>
          <p:cNvGrpSpPr/>
          <p:nvPr/>
        </p:nvGrpSpPr>
        <p:grpSpPr>
          <a:xfrm>
            <a:off x="475484" y="2246566"/>
            <a:ext cx="11241032" cy="2878224"/>
            <a:chOff x="342763" y="1683963"/>
            <a:chExt cx="4522479" cy="2855040"/>
          </a:xfrm>
        </p:grpSpPr>
        <p:sp>
          <p:nvSpPr>
            <p:cNvPr id="19" name="Shape 285">
              <a:extLst>
                <a:ext uri="{FF2B5EF4-FFF2-40B4-BE49-F238E27FC236}">
                  <a16:creationId xmlns:a16="http://schemas.microsoft.com/office/drawing/2014/main" id="{08BCF63F-0E01-49EF-A0E9-F7249FC355C4}"/>
                </a:ext>
              </a:extLst>
            </p:cNvPr>
            <p:cNvSpPr txBox="1">
              <a:spLocks/>
            </p:cNvSpPr>
            <p:nvPr/>
          </p:nvSpPr>
          <p:spPr>
            <a:xfrm>
              <a:off x="342763" y="1683963"/>
              <a:ext cx="4522479" cy="285504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12750" indent="-285750">
                <a:spcBef>
                  <a:spcPts val="0"/>
                </a:spcBef>
                <a:buSzPts val="1600"/>
              </a:pPr>
              <a:r>
                <a:rPr lang="en-US" sz="1800" dirty="0">
                  <a:solidFill>
                    <a:schemeClr val="dk1"/>
                  </a:solidFill>
                  <a:latin typeface="Bahnschrift SemiLight" panose="020B0502040204020203" pitchFamily="34" charset="0"/>
                  <a:cs typeface="Calibri"/>
                </a:rPr>
                <a:t>Search Engine Marketing(SEM) &amp; Social Media Marketing              Increase online visibility</a:t>
              </a:r>
            </a:p>
            <a:p>
              <a:pPr marL="127000" indent="0">
                <a:spcBef>
                  <a:spcPts val="0"/>
                </a:spcBef>
                <a:buSzPts val="1600"/>
                <a:buNone/>
              </a:pPr>
              <a:endPara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endParaRPr>
            </a:p>
            <a:p>
              <a:pPr marL="412750" indent="-285750">
                <a:spcBef>
                  <a:spcPts val="0"/>
                </a:spcBef>
                <a:buSzPts val="1600"/>
              </a:pPr>
              <a:r>
                <a:rPr lang="en-US" sz="1800" dirty="0">
                  <a:solidFill>
                    <a:schemeClr val="dk1"/>
                  </a:solidFill>
                  <a:latin typeface="Bahnschrift SemiLight" panose="020B0502040204020203" pitchFamily="34" charset="0"/>
                  <a:cs typeface="Calibri"/>
                </a:rPr>
                <a:t>People interested in canyoneering and rock climbing              easily find website</a:t>
              </a:r>
            </a:p>
            <a:p>
              <a:pPr marL="127000" indent="0">
                <a:spcBef>
                  <a:spcPts val="0"/>
                </a:spcBef>
                <a:buSzPts val="1600"/>
                <a:buNone/>
              </a:pPr>
              <a:endPara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endParaRPr>
            </a:p>
            <a:p>
              <a:pPr marL="127000" indent="0">
                <a:spcBef>
                  <a:spcPts val="0"/>
                </a:spcBef>
                <a:buSzPts val="1600"/>
                <a:buNone/>
              </a:pPr>
              <a:endPara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endParaRPr>
            </a:p>
            <a:p>
              <a:pPr marL="412750" indent="-285750">
                <a:spcBef>
                  <a:spcPts val="0"/>
                </a:spcBef>
                <a:buSzPts val="1600"/>
              </a:pPr>
              <a:r>
                <a:rPr lang="en-US" sz="1800" dirty="0">
                  <a:solidFill>
                    <a:schemeClr val="dk1"/>
                  </a:solidFill>
                  <a:latin typeface="Bahnschrift SemiLight" panose="020B0502040204020203" pitchFamily="34" charset="0"/>
                  <a:cs typeface="Calibri"/>
                </a:rPr>
                <a:t>Call-To-Actions(CTA) can drive website users to make a reservation             get converted to new customers</a:t>
              </a:r>
            </a:p>
            <a:p>
              <a:pPr marL="127000" indent="0">
                <a:spcBef>
                  <a:spcPts val="0"/>
                </a:spcBef>
                <a:buSzPts val="1600"/>
                <a:buNone/>
              </a:pPr>
              <a:endPara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endParaRPr>
            </a:p>
            <a:p>
              <a:pPr marL="412750" indent="-285750">
                <a:spcBef>
                  <a:spcPts val="0"/>
                </a:spcBef>
                <a:buSzPts val="1600"/>
              </a:pPr>
              <a:r>
                <a:rPr lang="en-US" sz="1800" dirty="0">
                  <a:solidFill>
                    <a:schemeClr val="dk1"/>
                  </a:solidFill>
                  <a:latin typeface="Bahnschrift SemiLight" panose="020B0502040204020203" pitchFamily="34" charset="0"/>
                  <a:cs typeface="Calibri"/>
                </a:rPr>
                <a:t>Possibility to better segment target audience</a:t>
              </a:r>
            </a:p>
            <a:p>
              <a:pPr marL="127000" indent="0">
                <a:spcBef>
                  <a:spcPts val="0"/>
                </a:spcBef>
                <a:buSzPts val="1600"/>
                <a:buNone/>
              </a:pPr>
              <a:endParaRPr lang="en-US" sz="1800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</a:endParaRPr>
            </a:p>
            <a:p>
              <a:pPr marL="412750" indent="-285750">
                <a:spcBef>
                  <a:spcPts val="0"/>
                </a:spcBef>
                <a:buSzPts val="1600"/>
              </a:pPr>
              <a:r>
                <a:rPr lang="en-US" sz="1800" dirty="0">
                  <a:solidFill>
                    <a:schemeClr val="dk1"/>
                  </a:solidFill>
                  <a:latin typeface="Bahnschrift SemiLight" panose="020B0502040204020203" pitchFamily="34" charset="0"/>
                  <a:cs typeface="Calibri"/>
                </a:rPr>
                <a:t>Assess the performance of website features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DAFB22-AF64-4BC9-AC52-3482BF3EED0B}"/>
                </a:ext>
              </a:extLst>
            </p:cNvPr>
            <p:cNvCxnSpPr>
              <a:cxnSpLocks/>
            </p:cNvCxnSpPr>
            <p:nvPr/>
          </p:nvCxnSpPr>
          <p:spPr>
            <a:xfrm>
              <a:off x="2854343" y="1923678"/>
              <a:ext cx="215405" cy="0"/>
            </a:xfrm>
            <a:prstGeom prst="straightConnector1">
              <a:avLst/>
            </a:prstGeom>
            <a:ln w="38100">
              <a:solidFill>
                <a:srgbClr val="348A7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3B909B-C5DE-4417-93E0-1825F6C989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5316" y="2414254"/>
              <a:ext cx="223143" cy="0"/>
            </a:xfrm>
            <a:prstGeom prst="straightConnector1">
              <a:avLst/>
            </a:prstGeom>
            <a:ln w="38100">
              <a:solidFill>
                <a:srgbClr val="348A7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8768DDB-4446-49A6-B7F9-D1787ECEEDE1}"/>
                </a:ext>
              </a:extLst>
            </p:cNvPr>
            <p:cNvCxnSpPr>
              <a:cxnSpLocks/>
            </p:cNvCxnSpPr>
            <p:nvPr/>
          </p:nvCxnSpPr>
          <p:spPr>
            <a:xfrm>
              <a:off x="2339432" y="2518597"/>
              <a:ext cx="0" cy="451993"/>
            </a:xfrm>
            <a:prstGeom prst="straightConnector1">
              <a:avLst/>
            </a:prstGeom>
            <a:ln w="53975">
              <a:solidFill>
                <a:srgbClr val="348A7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6D7E27D-5A3A-417F-A6E4-DB66A95D935A}"/>
                </a:ext>
              </a:extLst>
            </p:cNvPr>
            <p:cNvCxnSpPr>
              <a:cxnSpLocks/>
            </p:cNvCxnSpPr>
            <p:nvPr/>
          </p:nvCxnSpPr>
          <p:spPr>
            <a:xfrm>
              <a:off x="3266747" y="3139564"/>
              <a:ext cx="202718" cy="0"/>
            </a:xfrm>
            <a:prstGeom prst="straightConnector1">
              <a:avLst/>
            </a:prstGeom>
            <a:ln w="38100">
              <a:solidFill>
                <a:srgbClr val="348A7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783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76079" y="190665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413174" y="271937"/>
            <a:ext cx="2872951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II. THE WEBSITE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413174" y="1066450"/>
            <a:ext cx="2750343" cy="39119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WEBSITE:STRENGTHS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72068D1-7DD4-48F5-8586-51F1380CC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392442"/>
              </p:ext>
            </p:extLst>
          </p:nvPr>
        </p:nvGraphicFramePr>
        <p:xfrm>
          <a:off x="406611" y="1703262"/>
          <a:ext cx="5968575" cy="380951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3572">
                  <a:extLst>
                    <a:ext uri="{9D8B030D-6E8A-4147-A177-3AD203B41FA5}">
                      <a16:colId xmlns:a16="http://schemas.microsoft.com/office/drawing/2014/main" val="1306943340"/>
                    </a:ext>
                  </a:extLst>
                </a:gridCol>
                <a:gridCol w="3895003">
                  <a:extLst>
                    <a:ext uri="{9D8B030D-6E8A-4147-A177-3AD203B41FA5}">
                      <a16:colId xmlns:a16="http://schemas.microsoft.com/office/drawing/2014/main" val="3231242807"/>
                    </a:ext>
                  </a:extLst>
                </a:gridCol>
              </a:tblGrid>
              <a:tr h="634563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rgbClr val="F2F2F2"/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</a:rPr>
                        <a:t>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rgbClr val="F2F2F2"/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</a:rPr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978605"/>
                  </a:ext>
                </a:extLst>
              </a:tr>
              <a:tr h="1380907">
                <a:tc>
                  <a:txBody>
                    <a:bodyPr/>
                    <a:lstStyle/>
                    <a:p>
                      <a:r>
                        <a:rPr lang="en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  <a:sym typeface="Calibri"/>
                        </a:rPr>
                        <a:t>Organic</a:t>
                      </a:r>
                      <a:r>
                        <a:rPr lang="en" sz="1600" dirty="0">
                          <a:solidFill>
                            <a:srgbClr val="434343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  <a:sym typeface="Calibri"/>
                        </a:rPr>
                        <a:t>search</a:t>
                      </a:r>
                      <a:r>
                        <a:rPr lang="en" sz="1600" dirty="0">
                          <a:solidFill>
                            <a:srgbClr val="434343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the business appears on the first page for many different trending keywords, proof with google trends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" sz="1600" dirty="0">
                          <a:solidFill>
                            <a:srgbClr val="434343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good results on all Google pages and on different browsers</a:t>
                      </a:r>
                      <a:endParaRPr lang="en-US" sz="16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922248"/>
                  </a:ext>
                </a:extLst>
              </a:tr>
              <a:tr h="924463">
                <a:tc>
                  <a:txBody>
                    <a:bodyPr/>
                    <a:lstStyle/>
                    <a:p>
                      <a:r>
                        <a:rPr lang="en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  <a:sym typeface="Calibri"/>
                        </a:rPr>
                        <a:t>User Interface</a:t>
                      </a:r>
                      <a:endParaRPr lang="en-US" sz="16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</a:rPr>
                        <a:t>lot of information provided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</a:rPr>
                        <a:t>information divided among several pages for easy consultation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647117"/>
                  </a:ext>
                </a:extLst>
              </a:tr>
              <a:tr h="8695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  <a:sym typeface="Calibri"/>
                        </a:rPr>
                        <a:t>S</a:t>
                      </a:r>
                      <a:r>
                        <a:rPr lang="en-US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  <a:sym typeface="Calibri"/>
                        </a:rPr>
                        <a:t>ocial Media</a:t>
                      </a:r>
                      <a:endParaRPr lang="en-US" sz="16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Bahnschrift SemiLight" panose="020B0502040204020203" pitchFamily="34" charset="0"/>
                        <a:ea typeface="+mn-ea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</a:rPr>
                        <a:t>Some have a good amount of customer review&amp;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022717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8B7F76A2-5B3D-4D6F-831B-901F5E1BE28E}"/>
              </a:ext>
            </a:extLst>
          </p:cNvPr>
          <p:cNvGrpSpPr/>
          <p:nvPr/>
        </p:nvGrpSpPr>
        <p:grpSpPr>
          <a:xfrm>
            <a:off x="6612150" y="372352"/>
            <a:ext cx="5130375" cy="5681400"/>
            <a:chOff x="7058027" y="757816"/>
            <a:chExt cx="4346413" cy="572694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3042157-3960-4822-8C19-567033276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444" r="63672" b="4460"/>
            <a:stretch/>
          </p:blipFill>
          <p:spPr>
            <a:xfrm>
              <a:off x="7058027" y="757816"/>
              <a:ext cx="4346413" cy="572694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5A6C73-3446-4952-BF80-50DF806D0FA0}"/>
                </a:ext>
              </a:extLst>
            </p:cNvPr>
            <p:cNvSpPr/>
            <p:nvPr/>
          </p:nvSpPr>
          <p:spPr>
            <a:xfrm>
              <a:off x="7772399" y="817020"/>
              <a:ext cx="2781299" cy="236247"/>
            </a:xfrm>
            <a:prstGeom prst="rect">
              <a:avLst/>
            </a:prstGeom>
            <a:noFill/>
            <a:ln w="44450">
              <a:solidFill>
                <a:schemeClr val="accent6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29ACE9-912A-422C-9612-925A0FE1D74F}"/>
                </a:ext>
              </a:extLst>
            </p:cNvPr>
            <p:cNvSpPr/>
            <p:nvPr/>
          </p:nvSpPr>
          <p:spPr>
            <a:xfrm>
              <a:off x="7772399" y="5448301"/>
              <a:ext cx="3362326" cy="319842"/>
            </a:xfrm>
            <a:prstGeom prst="rect">
              <a:avLst/>
            </a:prstGeom>
            <a:noFill/>
            <a:ln w="44450">
              <a:solidFill>
                <a:schemeClr val="accent6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8E0A01C-69EB-43E0-9BDA-79C191A120F0}"/>
              </a:ext>
            </a:extLst>
          </p:cNvPr>
          <p:cNvSpPr/>
          <p:nvPr/>
        </p:nvSpPr>
        <p:spPr>
          <a:xfrm>
            <a:off x="10080397" y="6115218"/>
            <a:ext cx="1303449" cy="24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1186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76079" y="190665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1020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II. THE WEBSITE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51869" y="767330"/>
            <a:ext cx="2867986" cy="391199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WEBSITE:</a:t>
            </a:r>
            <a:r>
              <a:rPr lang="en-US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WEAKNESSES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72068D1-7DD4-48F5-8586-51F1380CC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91019"/>
              </p:ext>
            </p:extLst>
          </p:nvPr>
        </p:nvGraphicFramePr>
        <p:xfrm>
          <a:off x="326968" y="1255187"/>
          <a:ext cx="11188967" cy="518658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83007">
                  <a:extLst>
                    <a:ext uri="{9D8B030D-6E8A-4147-A177-3AD203B41FA5}">
                      <a16:colId xmlns:a16="http://schemas.microsoft.com/office/drawing/2014/main" val="1306943340"/>
                    </a:ext>
                  </a:extLst>
                </a:gridCol>
                <a:gridCol w="7905960">
                  <a:extLst>
                    <a:ext uri="{9D8B030D-6E8A-4147-A177-3AD203B41FA5}">
                      <a16:colId xmlns:a16="http://schemas.microsoft.com/office/drawing/2014/main" val="3231242807"/>
                    </a:ext>
                  </a:extLst>
                </a:gridCol>
              </a:tblGrid>
              <a:tr h="384869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rgbClr val="F2F2F2"/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</a:rPr>
                        <a:t>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rgbClr val="F2F2F2"/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</a:rPr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978605"/>
                  </a:ext>
                </a:extLst>
              </a:tr>
              <a:tr h="108831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</a:rPr>
                        <a:t>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</a:rPr>
                        <a:t>Not easy to access 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Hard to access pictures and videos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Too much text that could be replaced by </a:t>
                      </a:r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engaging content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B</a:t>
                      </a: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etter website design through </a:t>
                      </a:r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effective use of </a:t>
                      </a: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color theory </a:t>
                      </a:r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and interactive design</a:t>
                      </a:r>
                      <a:endParaRPr lang="en-US" sz="16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41412"/>
                  </a:ext>
                </a:extLst>
              </a:tr>
              <a:tr h="108831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</a:rPr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Position of information is not necessarily intuitive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Navigation bar with huge gap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Lack of </a:t>
                      </a:r>
                      <a:r>
                        <a:rPr lang="en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search bar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No </a:t>
                      </a:r>
                      <a:r>
                        <a:rPr lang="en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clear call to action</a:t>
                      </a:r>
                      <a:endParaRPr lang="en-US" sz="16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922248"/>
                  </a:ext>
                </a:extLst>
              </a:tr>
              <a:tr h="5927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</a:rPr>
                        <a:t>Application of Analytics Data to improve Web 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Through </a:t>
                      </a: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linking Google analytics with Google Adwords and Google Search Console</a:t>
                      </a:r>
                      <a:endParaRPr lang="en-US" sz="16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647117"/>
                  </a:ext>
                </a:extLst>
              </a:tr>
              <a:tr h="590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Can be better edited and organized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No data filtering on google analytics (employees</a:t>
                      </a:r>
                      <a:r>
                        <a:rPr lang="en" sz="1600" dirty="0">
                          <a:solidFill>
                            <a:srgbClr val="434343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sz="16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022717"/>
                  </a:ext>
                </a:extLst>
              </a:tr>
              <a:tr h="590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</a:rPr>
                        <a:t>Social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</a:rPr>
                        <a:t>Presence has low relevance and visits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</a:rPr>
                        <a:t>Presence can be effectively enhanced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365515"/>
                  </a:ext>
                </a:extLst>
              </a:tr>
              <a:tr h="8507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Bahnschrift SemiLight" panose="020B0502040204020203" pitchFamily="34" charset="0"/>
                          <a:ea typeface="+mn-ea"/>
                          <a:cs typeface="Calibri"/>
                        </a:rPr>
                        <a:t>Visibility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Could be improved </a:t>
                      </a:r>
                      <a:r>
                        <a:rPr 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through usage of</a:t>
                      </a: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 Google Business, Yelp &amp; Tripadvisor </a:t>
                      </a:r>
                      <a:b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</a:br>
                      <a:r>
                        <a:rPr lang="e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Calibri"/>
                          <a:sym typeface="Calibri"/>
                        </a:rPr>
                        <a:t>(linked only to the request canyoning sud est and not canyoning verdon and not linked to review websites)</a:t>
                      </a:r>
                      <a:endParaRPr lang="en-US" sz="16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521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02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76079" y="190665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671100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III. DIGITAL ANALYTICS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4071369" y="165753"/>
            <a:ext cx="3006636" cy="526792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USER DEMOGRAPHICS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Shape 314">
            <a:extLst>
              <a:ext uri="{FF2B5EF4-FFF2-40B4-BE49-F238E27FC236}">
                <a16:creationId xmlns:a16="http://schemas.microsoft.com/office/drawing/2014/main" id="{E37B15C3-F790-4B71-A19E-E27CBEE20C0D}"/>
              </a:ext>
            </a:extLst>
          </p:cNvPr>
          <p:cNvSpPr/>
          <p:nvPr/>
        </p:nvSpPr>
        <p:spPr>
          <a:xfrm>
            <a:off x="338399" y="797494"/>
            <a:ext cx="1967055" cy="300300"/>
          </a:xfrm>
          <a:prstGeom prst="roundRect">
            <a:avLst>
              <a:gd name="adj" fmla="val 16667"/>
            </a:avLst>
          </a:prstGeom>
          <a:solidFill>
            <a:srgbClr val="348A7A">
              <a:alpha val="9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LOCALISATION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18" name="Shape 315">
            <a:extLst>
              <a:ext uri="{FF2B5EF4-FFF2-40B4-BE49-F238E27FC236}">
                <a16:creationId xmlns:a16="http://schemas.microsoft.com/office/drawing/2014/main" id="{C3253BD6-AE66-45B8-BE06-B5661439EC9B}"/>
              </a:ext>
            </a:extLst>
          </p:cNvPr>
          <p:cNvSpPr/>
          <p:nvPr/>
        </p:nvSpPr>
        <p:spPr>
          <a:xfrm>
            <a:off x="7608975" y="227951"/>
            <a:ext cx="1754100" cy="300300"/>
          </a:xfrm>
          <a:prstGeom prst="roundRect">
            <a:avLst>
              <a:gd name="adj" fmla="val 16667"/>
            </a:avLst>
          </a:prstGeom>
          <a:solidFill>
            <a:srgbClr val="348A7A">
              <a:alpha val="9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AGE 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pic>
        <p:nvPicPr>
          <p:cNvPr id="30" name="Shape 327">
            <a:extLst>
              <a:ext uri="{FF2B5EF4-FFF2-40B4-BE49-F238E27FC236}">
                <a16:creationId xmlns:a16="http://schemas.microsoft.com/office/drawing/2014/main" id="{A9A9DDD6-3E55-4AA9-88C1-898E1FA481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758"/>
          <a:stretch/>
        </p:blipFill>
        <p:spPr>
          <a:xfrm>
            <a:off x="7608975" y="3616270"/>
            <a:ext cx="3935462" cy="243748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28">
            <a:extLst>
              <a:ext uri="{FF2B5EF4-FFF2-40B4-BE49-F238E27FC236}">
                <a16:creationId xmlns:a16="http://schemas.microsoft.com/office/drawing/2014/main" id="{2028F6A0-733E-4272-AAAC-B037B645257C}"/>
              </a:ext>
            </a:extLst>
          </p:cNvPr>
          <p:cNvSpPr/>
          <p:nvPr/>
        </p:nvSpPr>
        <p:spPr>
          <a:xfrm>
            <a:off x="7608975" y="3273514"/>
            <a:ext cx="1754100" cy="300300"/>
          </a:xfrm>
          <a:prstGeom prst="roundRect">
            <a:avLst>
              <a:gd name="adj" fmla="val 16667"/>
            </a:avLst>
          </a:prstGeom>
          <a:solidFill>
            <a:srgbClr val="348A7A">
              <a:alpha val="9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GENDER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1B1E03-3F11-4F67-BDCE-7D55B1F9609C}"/>
              </a:ext>
            </a:extLst>
          </p:cNvPr>
          <p:cNvGrpSpPr/>
          <p:nvPr/>
        </p:nvGrpSpPr>
        <p:grpSpPr>
          <a:xfrm>
            <a:off x="276079" y="1114647"/>
            <a:ext cx="7253025" cy="5365148"/>
            <a:chOff x="338400" y="1657943"/>
            <a:chExt cx="7049056" cy="4657308"/>
          </a:xfrm>
        </p:grpSpPr>
        <p:grpSp>
          <p:nvGrpSpPr>
            <p:cNvPr id="23" name="Shape 319">
              <a:extLst>
                <a:ext uri="{FF2B5EF4-FFF2-40B4-BE49-F238E27FC236}">
                  <a16:creationId xmlns:a16="http://schemas.microsoft.com/office/drawing/2014/main" id="{CC12B90B-2DCB-4C35-BB6B-0756628FFC30}"/>
                </a:ext>
              </a:extLst>
            </p:cNvPr>
            <p:cNvGrpSpPr/>
            <p:nvPr/>
          </p:nvGrpSpPr>
          <p:grpSpPr>
            <a:xfrm>
              <a:off x="338400" y="1657943"/>
              <a:ext cx="7049056" cy="4657308"/>
              <a:chOff x="195345" y="1716625"/>
              <a:chExt cx="5000880" cy="2907900"/>
            </a:xfrm>
          </p:grpSpPr>
          <p:pic>
            <p:nvPicPr>
              <p:cNvPr id="24" name="Shape 320">
                <a:extLst>
                  <a:ext uri="{FF2B5EF4-FFF2-40B4-BE49-F238E27FC236}">
                    <a16:creationId xmlns:a16="http://schemas.microsoft.com/office/drawing/2014/main" id="{9C762D22-6834-4621-880E-9BD71EAA0A31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9825" y="3170575"/>
                <a:ext cx="4971924" cy="783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Shape 321">
                <a:extLst>
                  <a:ext uri="{FF2B5EF4-FFF2-40B4-BE49-F238E27FC236}">
                    <a16:creationId xmlns:a16="http://schemas.microsoft.com/office/drawing/2014/main" id="{9B18A3F5-8BA4-42F6-892D-9F2C62CFE690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9819" y="2500563"/>
                <a:ext cx="4971926" cy="6700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Shape 322">
                <a:extLst>
                  <a:ext uri="{FF2B5EF4-FFF2-40B4-BE49-F238E27FC236}">
                    <a16:creationId xmlns:a16="http://schemas.microsoft.com/office/drawing/2014/main" id="{4E75B174-4CAD-4147-B090-BFE70367FB8B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09825" y="1716625"/>
                <a:ext cx="4971924" cy="783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Shape 323">
                <a:extLst>
                  <a:ext uri="{FF2B5EF4-FFF2-40B4-BE49-F238E27FC236}">
                    <a16:creationId xmlns:a16="http://schemas.microsoft.com/office/drawing/2014/main" id="{E0F3C265-9603-4571-983E-3314FCD878DE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95345" y="3954525"/>
                <a:ext cx="5000880" cy="67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" name="Shape 325">
              <a:extLst>
                <a:ext uri="{FF2B5EF4-FFF2-40B4-BE49-F238E27FC236}">
                  <a16:creationId xmlns:a16="http://schemas.microsoft.com/office/drawing/2014/main" id="{0A843E6F-5DEF-472A-A2BF-A11ABCFD26F1}"/>
                </a:ext>
              </a:extLst>
            </p:cNvPr>
            <p:cNvSpPr/>
            <p:nvPr/>
          </p:nvSpPr>
          <p:spPr>
            <a:xfrm>
              <a:off x="5713496" y="2007957"/>
              <a:ext cx="411006" cy="246273"/>
            </a:xfrm>
            <a:prstGeom prst="rect">
              <a:avLst/>
            </a:prstGeom>
            <a:noFill/>
            <a:ln w="38100" cap="flat" cmpd="sng">
              <a:solidFill>
                <a:schemeClr val="accent6">
                  <a:alpha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Shape 325">
              <a:extLst>
                <a:ext uri="{FF2B5EF4-FFF2-40B4-BE49-F238E27FC236}">
                  <a16:creationId xmlns:a16="http://schemas.microsoft.com/office/drawing/2014/main" id="{F32FC938-CA6F-47E1-B721-63FD286E4F77}"/>
                </a:ext>
              </a:extLst>
            </p:cNvPr>
            <p:cNvSpPr/>
            <p:nvPr/>
          </p:nvSpPr>
          <p:spPr>
            <a:xfrm>
              <a:off x="5638728" y="2617309"/>
              <a:ext cx="485774" cy="254095"/>
            </a:xfrm>
            <a:prstGeom prst="rect">
              <a:avLst/>
            </a:prstGeom>
            <a:noFill/>
            <a:ln w="38100" cap="flat" cmpd="sng">
              <a:solidFill>
                <a:schemeClr val="accent6">
                  <a:alpha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25">
              <a:extLst>
                <a:ext uri="{FF2B5EF4-FFF2-40B4-BE49-F238E27FC236}">
                  <a16:creationId xmlns:a16="http://schemas.microsoft.com/office/drawing/2014/main" id="{38B3CBC6-34B5-4A8C-A12B-25AA104A8D40}"/>
                </a:ext>
              </a:extLst>
            </p:cNvPr>
            <p:cNvSpPr/>
            <p:nvPr/>
          </p:nvSpPr>
          <p:spPr>
            <a:xfrm>
              <a:off x="5615721" y="6053752"/>
              <a:ext cx="485774" cy="254095"/>
            </a:xfrm>
            <a:prstGeom prst="rect">
              <a:avLst/>
            </a:prstGeom>
            <a:noFill/>
            <a:ln w="38100" cap="flat" cmpd="sng">
              <a:solidFill>
                <a:schemeClr val="accent6">
                  <a:alpha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897609E-1707-400D-BA90-59DB011651DE}"/>
              </a:ext>
            </a:extLst>
          </p:cNvPr>
          <p:cNvGrpSpPr/>
          <p:nvPr/>
        </p:nvGrpSpPr>
        <p:grpSpPr>
          <a:xfrm>
            <a:off x="7570424" y="565536"/>
            <a:ext cx="4269045" cy="2624204"/>
            <a:chOff x="8259553" y="682346"/>
            <a:chExt cx="3307568" cy="1936232"/>
          </a:xfrm>
        </p:grpSpPr>
        <p:grpSp>
          <p:nvGrpSpPr>
            <p:cNvPr id="19" name="Shape 316">
              <a:extLst>
                <a:ext uri="{FF2B5EF4-FFF2-40B4-BE49-F238E27FC236}">
                  <a16:creationId xmlns:a16="http://schemas.microsoft.com/office/drawing/2014/main" id="{FFB497B5-97A0-4BD9-94E6-8B8C7DB00236}"/>
                </a:ext>
              </a:extLst>
            </p:cNvPr>
            <p:cNvGrpSpPr/>
            <p:nvPr/>
          </p:nvGrpSpPr>
          <p:grpSpPr>
            <a:xfrm>
              <a:off x="8259553" y="682346"/>
              <a:ext cx="3307568" cy="1936232"/>
              <a:chOff x="5079200" y="1609375"/>
              <a:chExt cx="3483851" cy="2054575"/>
            </a:xfrm>
          </p:grpSpPr>
          <p:pic>
            <p:nvPicPr>
              <p:cNvPr id="20" name="Shape 317">
                <a:extLst>
                  <a:ext uri="{FF2B5EF4-FFF2-40B4-BE49-F238E27FC236}">
                    <a16:creationId xmlns:a16="http://schemas.microsoft.com/office/drawing/2014/main" id="{92F43435-5677-469D-A4E9-4C12330BA348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079200" y="1609375"/>
                <a:ext cx="3483851" cy="20545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Shape 318">
                <a:extLst>
                  <a:ext uri="{FF2B5EF4-FFF2-40B4-BE49-F238E27FC236}">
                    <a16:creationId xmlns:a16="http://schemas.microsoft.com/office/drawing/2014/main" id="{DCDEA581-0089-4923-8A20-7A9DB8F52A29}"/>
                  </a:ext>
                </a:extLst>
              </p:cNvPr>
              <p:cNvSpPr/>
              <p:nvPr/>
            </p:nvSpPr>
            <p:spPr>
              <a:xfrm>
                <a:off x="5932136" y="2225648"/>
                <a:ext cx="411300" cy="1181100"/>
              </a:xfrm>
              <a:prstGeom prst="rect">
                <a:avLst/>
              </a:prstGeom>
              <a:noFill/>
              <a:ln w="19050" cap="flat" cmpd="sng">
                <a:solidFill>
                  <a:srgbClr val="B6D7A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Shape 325">
              <a:extLst>
                <a:ext uri="{FF2B5EF4-FFF2-40B4-BE49-F238E27FC236}">
                  <a16:creationId xmlns:a16="http://schemas.microsoft.com/office/drawing/2014/main" id="{25E1F5E3-D09A-4653-853C-68659597E957}"/>
                </a:ext>
              </a:extLst>
            </p:cNvPr>
            <p:cNvSpPr/>
            <p:nvPr/>
          </p:nvSpPr>
          <p:spPr>
            <a:xfrm>
              <a:off x="8563635" y="1263121"/>
              <a:ext cx="450719" cy="1131734"/>
            </a:xfrm>
            <a:prstGeom prst="rect">
              <a:avLst/>
            </a:prstGeom>
            <a:noFill/>
            <a:ln w="349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25">
              <a:extLst>
                <a:ext uri="{FF2B5EF4-FFF2-40B4-BE49-F238E27FC236}">
                  <a16:creationId xmlns:a16="http://schemas.microsoft.com/office/drawing/2014/main" id="{0453ED0D-C7F8-45AE-9E91-73AF9E5B893F}"/>
                </a:ext>
              </a:extLst>
            </p:cNvPr>
            <p:cNvSpPr/>
            <p:nvPr/>
          </p:nvSpPr>
          <p:spPr>
            <a:xfrm>
              <a:off x="9062639" y="1263121"/>
              <a:ext cx="397179" cy="1131734"/>
            </a:xfrm>
            <a:prstGeom prst="rect">
              <a:avLst/>
            </a:prstGeom>
            <a:noFill/>
            <a:ln w="349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Shape 325">
            <a:extLst>
              <a:ext uri="{FF2B5EF4-FFF2-40B4-BE49-F238E27FC236}">
                <a16:creationId xmlns:a16="http://schemas.microsoft.com/office/drawing/2014/main" id="{1F877595-D24D-428A-947D-A216D97D1A88}"/>
              </a:ext>
            </a:extLst>
          </p:cNvPr>
          <p:cNvSpPr/>
          <p:nvPr/>
        </p:nvSpPr>
        <p:spPr>
          <a:xfrm>
            <a:off x="10626357" y="4693159"/>
            <a:ext cx="708393" cy="550469"/>
          </a:xfrm>
          <a:prstGeom prst="rect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1EBF1-C162-49B9-AC44-C191D08F721B}"/>
              </a:ext>
            </a:extLst>
          </p:cNvPr>
          <p:cNvSpPr/>
          <p:nvPr/>
        </p:nvSpPr>
        <p:spPr>
          <a:xfrm>
            <a:off x="7721508" y="6168216"/>
            <a:ext cx="3630525" cy="29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Google Analytics</a:t>
            </a:r>
          </a:p>
        </p:txBody>
      </p:sp>
      <p:sp>
        <p:nvSpPr>
          <p:cNvPr id="39" name="Shape 325">
            <a:extLst>
              <a:ext uri="{FF2B5EF4-FFF2-40B4-BE49-F238E27FC236}">
                <a16:creationId xmlns:a16="http://schemas.microsoft.com/office/drawing/2014/main" id="{8706584A-9AAA-4D39-9F08-73DBE2679CE0}"/>
              </a:ext>
            </a:extLst>
          </p:cNvPr>
          <p:cNvSpPr/>
          <p:nvPr/>
        </p:nvSpPr>
        <p:spPr>
          <a:xfrm>
            <a:off x="8055077" y="4693158"/>
            <a:ext cx="708393" cy="550469"/>
          </a:xfrm>
          <a:prstGeom prst="rect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16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30E868F-A8F9-4E6C-AEAB-F266AA590F49}"/>
              </a:ext>
            </a:extLst>
          </p:cNvPr>
          <p:cNvSpPr/>
          <p:nvPr/>
        </p:nvSpPr>
        <p:spPr>
          <a:xfrm>
            <a:off x="298488" y="190665"/>
            <a:ext cx="11696846" cy="6411631"/>
          </a:xfrm>
          <a:prstGeom prst="rect">
            <a:avLst/>
          </a:prstGeom>
          <a:solidFill>
            <a:srgbClr val="9AFCE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A9B2A-17B4-44E6-B0EB-5172E423FF65}"/>
              </a:ext>
            </a:extLst>
          </p:cNvPr>
          <p:cNvSpPr/>
          <p:nvPr/>
        </p:nvSpPr>
        <p:spPr>
          <a:xfrm>
            <a:off x="219075" y="76201"/>
            <a:ext cx="11879140" cy="6591134"/>
          </a:xfrm>
          <a:prstGeom prst="rect">
            <a:avLst/>
          </a:prstGeom>
          <a:noFill/>
          <a:ln w="38100" cap="rnd" cmpd="sng">
            <a:solidFill>
              <a:srgbClr val="348A7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6B15C-E906-4C2D-B06C-D2F00483EBB7}"/>
              </a:ext>
            </a:extLst>
          </p:cNvPr>
          <p:cNvSpPr/>
          <p:nvPr/>
        </p:nvSpPr>
        <p:spPr>
          <a:xfrm>
            <a:off x="0" y="0"/>
            <a:ext cx="145774" cy="6858000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64D76-955F-4CB5-B5E5-EE6562E00A30}"/>
              </a:ext>
            </a:extLst>
          </p:cNvPr>
          <p:cNvSpPr/>
          <p:nvPr/>
        </p:nvSpPr>
        <p:spPr>
          <a:xfrm>
            <a:off x="0" y="6708913"/>
            <a:ext cx="12192000" cy="165652"/>
          </a:xfrm>
          <a:prstGeom prst="rect">
            <a:avLst/>
          </a:prstGeom>
          <a:solidFill>
            <a:schemeClr val="accent5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GEM logo">
            <a:extLst>
              <a:ext uri="{FF2B5EF4-FFF2-40B4-BE49-F238E27FC236}">
                <a16:creationId xmlns:a16="http://schemas.microsoft.com/office/drawing/2014/main" id="{75C63CF9-7B79-4495-92FC-BB02B3A6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t="2319" r="25421" b="45246"/>
          <a:stretch/>
        </p:blipFill>
        <p:spPr bwMode="auto">
          <a:xfrm>
            <a:off x="11544437" y="6053752"/>
            <a:ext cx="490325" cy="5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871381EB-E610-40B4-BB3D-AFDEF269F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748A65F2-CCB1-4471-B48E-B3A85C695760}"/>
              </a:ext>
            </a:extLst>
          </p:cNvPr>
          <p:cNvSpPr/>
          <p:nvPr/>
        </p:nvSpPr>
        <p:spPr>
          <a:xfrm>
            <a:off x="326968" y="155738"/>
            <a:ext cx="3368732" cy="548900"/>
          </a:xfrm>
          <a:prstGeom prst="roundRect">
            <a:avLst>
              <a:gd name="adj" fmla="val 16667"/>
            </a:avLst>
          </a:prstGeom>
          <a:solidFill>
            <a:srgbClr val="348A7A">
              <a:alpha val="8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Bahnschrift SemiLight" panose="020B0502040204020203" pitchFamily="34" charset="0"/>
                <a:ea typeface="Calibri"/>
                <a:cs typeface="Calibri"/>
                <a:sym typeface="Calibri"/>
              </a:rPr>
              <a:t>III. DIGITAL ANALYTICS</a:t>
            </a:r>
            <a:endParaRPr sz="2400" dirty="0">
              <a:solidFill>
                <a:schemeClr val="bg1">
                  <a:lumMod val="95000"/>
                </a:schemeClr>
              </a:solidFill>
              <a:latin typeface="Bahnschrift SemiLight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" name="Shape 267">
            <a:extLst>
              <a:ext uri="{FF2B5EF4-FFF2-40B4-BE49-F238E27FC236}">
                <a16:creationId xmlns:a16="http://schemas.microsoft.com/office/drawing/2014/main" id="{A51B8590-BDE0-42A2-A0B4-A462973890CE}"/>
              </a:ext>
            </a:extLst>
          </p:cNvPr>
          <p:cNvSpPr/>
          <p:nvPr/>
        </p:nvSpPr>
        <p:spPr>
          <a:xfrm>
            <a:off x="3769002" y="155887"/>
            <a:ext cx="2888974" cy="548751"/>
          </a:xfrm>
          <a:prstGeom prst="roundRect">
            <a:avLst>
              <a:gd name="adj" fmla="val 16667"/>
            </a:avLst>
          </a:prstGeom>
          <a:solidFill>
            <a:srgbClr val="32A8A2">
              <a:alpha val="9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KPI </a:t>
            </a:r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BENCHMARK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sp>
        <p:nvSpPr>
          <p:cNvPr id="27" name="AutoShape 4" descr="https://lh4.googleusercontent.com/fXl4uLQJe1j9TYGLzD0-MfP1H8jgSTNgpwQPgw0baUJK6doSmNBrb2ooCDamcCoaSJvwyUQOUdYUURFu_0_6t_sgcHfwvOpnQ924KctQ0WD387dHFsWLxoWhwebeVQjkdrK7vOqwS5o">
            <a:extLst>
              <a:ext uri="{FF2B5EF4-FFF2-40B4-BE49-F238E27FC236}">
                <a16:creationId xmlns:a16="http://schemas.microsoft.com/office/drawing/2014/main" id="{0F7A4318-C778-4AFA-A50C-C3BFA5AA7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094" y="3320203"/>
            <a:ext cx="948146" cy="9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Shape 343">
            <a:extLst>
              <a:ext uri="{FF2B5EF4-FFF2-40B4-BE49-F238E27FC236}">
                <a16:creationId xmlns:a16="http://schemas.microsoft.com/office/drawing/2014/main" id="{AA84784D-4CAF-4953-A233-C6BD278B264B}"/>
              </a:ext>
            </a:extLst>
          </p:cNvPr>
          <p:cNvSpPr txBox="1"/>
          <p:nvPr/>
        </p:nvSpPr>
        <p:spPr>
          <a:xfrm>
            <a:off x="347375" y="3933080"/>
            <a:ext cx="4862800" cy="257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" b="1" u="sng" dirty="0">
                <a:solidFill>
                  <a:srgbClr val="348A7A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Canyoning Sud Est FY2017</a:t>
            </a:r>
            <a:b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</a:b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New Users: </a:t>
            </a:r>
            <a:r>
              <a:rPr lang="en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23,984 -</a:t>
            </a: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 </a:t>
            </a:r>
            <a:r>
              <a:rPr lang="en" sz="2000" b="1" dirty="0">
                <a:solidFill>
                  <a:schemeClr val="accent6">
                    <a:lumMod val="75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+189%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Pages per session: </a:t>
            </a:r>
            <a:r>
              <a:rPr lang="en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3.39 -</a:t>
            </a: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 </a:t>
            </a:r>
            <a:r>
              <a:rPr lang="en" sz="2000" b="1" dirty="0">
                <a:solidFill>
                  <a:schemeClr val="accent6">
                    <a:lumMod val="75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+4.20%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Average Session duration: </a:t>
            </a:r>
            <a:r>
              <a:rPr lang="en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3’19” - </a:t>
            </a:r>
            <a:r>
              <a:rPr lang="en" sz="2000" b="1" dirty="0">
                <a:solidFill>
                  <a:srgbClr val="C00000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-4.48%</a:t>
            </a:r>
            <a:endParaRPr sz="2000" b="1" dirty="0">
              <a:solidFill>
                <a:srgbClr val="C00000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Bounce Rate: </a:t>
            </a:r>
            <a:r>
              <a:rPr lang="en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46.60% </a:t>
            </a: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- </a:t>
            </a:r>
            <a:r>
              <a:rPr lang="en" sz="2000" b="1" dirty="0">
                <a:solidFill>
                  <a:srgbClr val="C00000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+3.48%</a:t>
            </a:r>
            <a:endParaRPr sz="2000" b="1" dirty="0">
              <a:solidFill>
                <a:srgbClr val="C00000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346">
            <a:extLst>
              <a:ext uri="{FF2B5EF4-FFF2-40B4-BE49-F238E27FC236}">
                <a16:creationId xmlns:a16="http://schemas.microsoft.com/office/drawing/2014/main" id="{93DA9934-8389-456D-B4EE-E8E850409616}"/>
              </a:ext>
            </a:extLst>
          </p:cNvPr>
          <p:cNvSpPr txBox="1"/>
          <p:nvPr/>
        </p:nvSpPr>
        <p:spPr>
          <a:xfrm>
            <a:off x="6248400" y="3940812"/>
            <a:ext cx="4862801" cy="26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348A7A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Benchmark Vs. CSE</a:t>
            </a:r>
            <a:b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</a:b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New Users: </a:t>
            </a:r>
            <a:r>
              <a:rPr lang="en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23,825 -</a:t>
            </a: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 </a:t>
            </a:r>
            <a:r>
              <a:rPr lang="en" sz="2000" b="1" dirty="0">
                <a:solidFill>
                  <a:schemeClr val="accent6">
                    <a:lumMod val="75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+0.67%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Pages per session: </a:t>
            </a:r>
            <a:r>
              <a:rPr lang="en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3.44 - </a:t>
            </a:r>
            <a:r>
              <a:rPr lang="en" sz="2000" b="1" dirty="0">
                <a:solidFill>
                  <a:srgbClr val="C00000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-3.38%</a:t>
            </a:r>
            <a:endParaRPr sz="2000" b="1" dirty="0">
              <a:solidFill>
                <a:srgbClr val="C00000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Average Session duration: </a:t>
            </a:r>
            <a:r>
              <a:rPr lang="en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2’22” - </a:t>
            </a:r>
            <a:r>
              <a:rPr lang="en" sz="2000" b="1" dirty="0">
                <a:solidFill>
                  <a:schemeClr val="accent6">
                    <a:lumMod val="75000"/>
                  </a:schemeClr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40.12%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Bounce Rate: </a:t>
            </a:r>
            <a:r>
              <a:rPr lang="en" b="1" dirty="0">
                <a:solidFill>
                  <a:schemeClr val="dk1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53.79% - </a:t>
            </a:r>
            <a:r>
              <a:rPr lang="en" sz="2000" b="1" dirty="0">
                <a:solidFill>
                  <a:srgbClr val="C00000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+13.36%</a:t>
            </a:r>
            <a:endParaRPr sz="2000" b="1" dirty="0">
              <a:solidFill>
                <a:srgbClr val="C00000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347">
            <a:extLst>
              <a:ext uri="{FF2B5EF4-FFF2-40B4-BE49-F238E27FC236}">
                <a16:creationId xmlns:a16="http://schemas.microsoft.com/office/drawing/2014/main" id="{DC0663E9-4779-4165-9144-98B4962732F1}"/>
              </a:ext>
            </a:extLst>
          </p:cNvPr>
          <p:cNvSpPr/>
          <p:nvPr/>
        </p:nvSpPr>
        <p:spPr>
          <a:xfrm>
            <a:off x="313138" y="775917"/>
            <a:ext cx="5170468" cy="375710"/>
          </a:xfrm>
          <a:prstGeom prst="roundRect">
            <a:avLst>
              <a:gd name="adj" fmla="val 16667"/>
            </a:avLst>
          </a:prstGeom>
          <a:solidFill>
            <a:srgbClr val="348A7A">
              <a:alpha val="9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F2F2F2"/>
                </a:solidFill>
                <a:latin typeface="Bahnschrift SemiLight" panose="020B0502040204020203" pitchFamily="34" charset="0"/>
                <a:cs typeface="Calibri"/>
                <a:sym typeface="Calibri"/>
              </a:rPr>
              <a:t>New Users Benchmark April &amp; September 2017</a:t>
            </a:r>
            <a:endParaRPr dirty="0">
              <a:solidFill>
                <a:srgbClr val="F2F2F2"/>
              </a:solidFill>
              <a:latin typeface="Bahnschrift SemiLight" panose="020B0502040204020203" pitchFamily="34" charset="0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22E45E-CF31-4638-8F5E-FE8833541E14}"/>
              </a:ext>
            </a:extLst>
          </p:cNvPr>
          <p:cNvGrpSpPr/>
          <p:nvPr/>
        </p:nvGrpSpPr>
        <p:grpSpPr>
          <a:xfrm>
            <a:off x="313138" y="1166457"/>
            <a:ext cx="11497250" cy="2967393"/>
            <a:chOff x="313138" y="1224924"/>
            <a:chExt cx="11231299" cy="2985149"/>
          </a:xfrm>
        </p:grpSpPr>
        <p:pic>
          <p:nvPicPr>
            <p:cNvPr id="19" name="Shape 345">
              <a:extLst>
                <a:ext uri="{FF2B5EF4-FFF2-40B4-BE49-F238E27FC236}">
                  <a16:creationId xmlns:a16="http://schemas.microsoft.com/office/drawing/2014/main" id="{A34AE011-2778-4C75-916C-965E4C2449D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138" y="1224924"/>
              <a:ext cx="11231299" cy="2694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866ACC-AF1F-40CB-B356-1B23E25F410B}"/>
                </a:ext>
              </a:extLst>
            </p:cNvPr>
            <p:cNvSpPr/>
            <p:nvPr/>
          </p:nvSpPr>
          <p:spPr>
            <a:xfrm>
              <a:off x="9318328" y="3968177"/>
              <a:ext cx="2226109" cy="241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Source: </a:t>
              </a:r>
              <a:r>
                <a:rPr lang="en-US" sz="1400" i="1" dirty="0">
                  <a:solidFill>
                    <a:schemeClr val="tx2">
                      <a:lumMod val="50000"/>
                    </a:schemeClr>
                  </a:solidFill>
                </a:rPr>
                <a:t>Google Analytics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043D71-2519-45A0-90E2-0B7A513855C1}"/>
              </a:ext>
            </a:extLst>
          </p:cNvPr>
          <p:cNvCxnSpPr>
            <a:cxnSpLocks/>
          </p:cNvCxnSpPr>
          <p:nvPr/>
        </p:nvCxnSpPr>
        <p:spPr>
          <a:xfrm>
            <a:off x="5600700" y="3885538"/>
            <a:ext cx="0" cy="2627517"/>
          </a:xfrm>
          <a:prstGeom prst="line">
            <a:avLst/>
          </a:prstGeom>
          <a:ln w="25400">
            <a:solidFill>
              <a:schemeClr val="accent1">
                <a:lumMod val="50000"/>
                <a:alpha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458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1962</Words>
  <Application>Microsoft Office PowerPoint</Application>
  <PresentationFormat>Widescreen</PresentationFormat>
  <Paragraphs>550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Bahnschrift Light</vt:lpstr>
      <vt:lpstr>Bahnschrift SemiLight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Joyee Banerjee</dc:creator>
  <cp:lastModifiedBy>Joyee Banerjee</cp:lastModifiedBy>
  <cp:revision>75</cp:revision>
  <dcterms:created xsi:type="dcterms:W3CDTF">2018-04-09T13:34:24Z</dcterms:created>
  <dcterms:modified xsi:type="dcterms:W3CDTF">2018-04-10T07:20:25Z</dcterms:modified>
</cp:coreProperties>
</file>